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1"/>
  </p:notesMasterIdLst>
  <p:sldIdLst>
    <p:sldId id="256" r:id="rId2"/>
    <p:sldId id="257" r:id="rId3"/>
    <p:sldId id="264" r:id="rId4"/>
    <p:sldId id="271" r:id="rId5"/>
    <p:sldId id="259" r:id="rId6"/>
    <p:sldId id="277" r:id="rId7"/>
    <p:sldId id="286" r:id="rId8"/>
    <p:sldId id="261" r:id="rId9"/>
    <p:sldId id="285" r:id="rId10"/>
    <p:sldId id="288" r:id="rId11"/>
    <p:sldId id="299" r:id="rId12"/>
    <p:sldId id="290" r:id="rId13"/>
    <p:sldId id="298" r:id="rId14"/>
    <p:sldId id="293" r:id="rId15"/>
    <p:sldId id="296" r:id="rId16"/>
    <p:sldId id="267" r:id="rId17"/>
    <p:sldId id="279" r:id="rId18"/>
    <p:sldId id="269" r:id="rId19"/>
    <p:sldId id="281" r:id="rId20"/>
  </p:sldIdLst>
  <p:sldSz cx="9144000" cy="5143500" type="screen16x9"/>
  <p:notesSz cx="6858000" cy="9144000"/>
  <p:embeddedFontLst>
    <p:embeddedFont>
      <p:font typeface="Baskerville Old Face" panose="02020602080505020303" pitchFamily="18" charset="0"/>
      <p:regular r:id="rId22"/>
    </p:embeddedFont>
    <p:embeddedFont>
      <p:font typeface="Bell MT" panose="02020503060305020303" pitchFamily="18" charset="0"/>
      <p:regular r:id="rId23"/>
      <p:bold r:id="rId24"/>
      <p:italic r:id="rId25"/>
    </p:embeddedFont>
    <p:embeddedFont>
      <p:font typeface="Cinzel Decorative" panose="020B0604020202020204" charset="0"/>
      <p:regular r:id="rId26"/>
      <p:bold r:id="rId27"/>
    </p:embeddedFont>
    <p:embeddedFont>
      <p:font typeface="Josefin Sans Light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7450"/>
    <a:srgbClr val="33535F"/>
    <a:srgbClr val="406978"/>
    <a:srgbClr val="4D132F"/>
    <a:srgbClr val="221D43"/>
    <a:srgbClr val="5E0229"/>
    <a:srgbClr val="000000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9EEB7D-DD4B-454D-89C7-BB86DA6E1BD5}">
  <a:tblStyle styleId="{D79EEB7D-DD4B-454D-89C7-BB86DA6E1B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c3303c24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c3303c24d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>
          <a:extLst>
            <a:ext uri="{FF2B5EF4-FFF2-40B4-BE49-F238E27FC236}">
              <a16:creationId xmlns:a16="http://schemas.microsoft.com/office/drawing/2014/main" id="{1C93CBAE-0106-A1E8-D383-F5CF7547C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d362d286f3_1_139:notes">
            <a:extLst>
              <a:ext uri="{FF2B5EF4-FFF2-40B4-BE49-F238E27FC236}">
                <a16:creationId xmlns:a16="http://schemas.microsoft.com/office/drawing/2014/main" id="{E7881439-DB6E-23E6-544C-E063CB1E00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d362d286f3_1_139:notes">
            <a:extLst>
              <a:ext uri="{FF2B5EF4-FFF2-40B4-BE49-F238E27FC236}">
                <a16:creationId xmlns:a16="http://schemas.microsoft.com/office/drawing/2014/main" id="{119D0E47-67E4-8FC7-9445-491EC15355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138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d362d286f3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d362d286f3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d362d286f3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d362d286f3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d362d286f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d362d286f3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d362d286f3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d362d286f3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3d4f2fa33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3d4f2fa33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2bd18d42a5_0_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2bd18d42a5_0_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cf8a203ee_0_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cf8a203ee_0_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f22d1adf3d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f22d1adf3d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c3303c24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c3303c24d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657BD0C3-BD5A-1D30-8DF3-9A32D87EF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c3303c24d_0_146:notes">
            <a:extLst>
              <a:ext uri="{FF2B5EF4-FFF2-40B4-BE49-F238E27FC236}">
                <a16:creationId xmlns:a16="http://schemas.microsoft.com/office/drawing/2014/main" id="{2887AB5B-DE34-5C53-8D55-3BC2666C83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c3303c24d_0_146:notes">
            <a:extLst>
              <a:ext uri="{FF2B5EF4-FFF2-40B4-BE49-F238E27FC236}">
                <a16:creationId xmlns:a16="http://schemas.microsoft.com/office/drawing/2014/main" id="{F01BE9EF-6F42-248E-BA24-15A9F3E4D2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77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C3C2DD38-A698-3481-2FC2-42074613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c3303c24d_0_146:notes">
            <a:extLst>
              <a:ext uri="{FF2B5EF4-FFF2-40B4-BE49-F238E27FC236}">
                <a16:creationId xmlns:a16="http://schemas.microsoft.com/office/drawing/2014/main" id="{1B181E12-69DA-E13F-D7EC-4F4920E160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c3303c24d_0_146:notes">
            <a:extLst>
              <a:ext uri="{FF2B5EF4-FFF2-40B4-BE49-F238E27FC236}">
                <a16:creationId xmlns:a16="http://schemas.microsoft.com/office/drawing/2014/main" id="{5AFB0DC6-BB0D-D466-5423-E1EFE47AD5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845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20150" y="1535075"/>
            <a:ext cx="39405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40775" y="3602425"/>
            <a:ext cx="44625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15200" y="221500"/>
            <a:ext cx="8313600" cy="4694650"/>
            <a:chOff x="415200" y="221500"/>
            <a:chExt cx="8313600" cy="4694650"/>
          </a:xfrm>
        </p:grpSpPr>
        <p:cxnSp>
          <p:nvCxnSpPr>
            <p:cNvPr id="12" name="Google Shape;12;p2"/>
            <p:cNvCxnSpPr/>
            <p:nvPr/>
          </p:nvCxnSpPr>
          <p:spPr>
            <a:xfrm rot="-5400000">
              <a:off x="29400" y="2571750"/>
              <a:ext cx="771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-5400000">
              <a:off x="8343000" y="2571750"/>
              <a:ext cx="771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" name="Google Shape;14;p2"/>
            <p:cNvGrpSpPr/>
            <p:nvPr/>
          </p:nvGrpSpPr>
          <p:grpSpPr>
            <a:xfrm>
              <a:off x="2804975" y="221500"/>
              <a:ext cx="3559250" cy="104700"/>
              <a:chOff x="2805000" y="488200"/>
              <a:chExt cx="3559250" cy="1047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4519675" y="488200"/>
                <a:ext cx="104700" cy="104700"/>
              </a:xfrm>
              <a:prstGeom prst="star4">
                <a:avLst>
                  <a:gd name="adj" fmla="val 125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" name="Google Shape;16;p2"/>
              <p:cNvCxnSpPr/>
              <p:nvPr/>
            </p:nvCxnSpPr>
            <p:spPr>
              <a:xfrm rot="10800000">
                <a:off x="2805000" y="540550"/>
                <a:ext cx="155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rot="10800000">
                <a:off x="4782050" y="540550"/>
                <a:ext cx="1582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" name="Google Shape;18;p2"/>
            <p:cNvGrpSpPr/>
            <p:nvPr/>
          </p:nvGrpSpPr>
          <p:grpSpPr>
            <a:xfrm>
              <a:off x="2804975" y="4811450"/>
              <a:ext cx="3559250" cy="104700"/>
              <a:chOff x="2805000" y="488200"/>
              <a:chExt cx="3559250" cy="1047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4519675" y="488200"/>
                <a:ext cx="104700" cy="104700"/>
              </a:xfrm>
              <a:prstGeom prst="star4">
                <a:avLst>
                  <a:gd name="adj" fmla="val 125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2"/>
              <p:cNvCxnSpPr/>
              <p:nvPr/>
            </p:nvCxnSpPr>
            <p:spPr>
              <a:xfrm rot="10800000">
                <a:off x="2805000" y="540550"/>
                <a:ext cx="155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10800000">
                <a:off x="4782050" y="540550"/>
                <a:ext cx="1582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23"/>
          <p:cNvGrpSpPr/>
          <p:nvPr/>
        </p:nvGrpSpPr>
        <p:grpSpPr>
          <a:xfrm>
            <a:off x="415200" y="221500"/>
            <a:ext cx="8313600" cy="4694650"/>
            <a:chOff x="415200" y="221500"/>
            <a:chExt cx="8313600" cy="4694650"/>
          </a:xfrm>
        </p:grpSpPr>
        <p:cxnSp>
          <p:nvCxnSpPr>
            <p:cNvPr id="242" name="Google Shape;242;p23"/>
            <p:cNvCxnSpPr/>
            <p:nvPr/>
          </p:nvCxnSpPr>
          <p:spPr>
            <a:xfrm rot="-5400000">
              <a:off x="29400" y="2571750"/>
              <a:ext cx="771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3"/>
            <p:cNvCxnSpPr/>
            <p:nvPr/>
          </p:nvCxnSpPr>
          <p:spPr>
            <a:xfrm rot="-5400000">
              <a:off x="8343000" y="2571750"/>
              <a:ext cx="771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4" name="Google Shape;244;p23"/>
            <p:cNvGrpSpPr/>
            <p:nvPr/>
          </p:nvGrpSpPr>
          <p:grpSpPr>
            <a:xfrm>
              <a:off x="2804975" y="221500"/>
              <a:ext cx="3559250" cy="104700"/>
              <a:chOff x="2805000" y="488200"/>
              <a:chExt cx="3559250" cy="104700"/>
            </a:xfrm>
          </p:grpSpPr>
          <p:sp>
            <p:nvSpPr>
              <p:cNvPr id="245" name="Google Shape;245;p23"/>
              <p:cNvSpPr/>
              <p:nvPr/>
            </p:nvSpPr>
            <p:spPr>
              <a:xfrm>
                <a:off x="4519675" y="488200"/>
                <a:ext cx="104700" cy="104700"/>
              </a:xfrm>
              <a:prstGeom prst="star4">
                <a:avLst>
                  <a:gd name="adj" fmla="val 125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6" name="Google Shape;246;p23"/>
              <p:cNvCxnSpPr/>
              <p:nvPr/>
            </p:nvCxnSpPr>
            <p:spPr>
              <a:xfrm rot="10800000">
                <a:off x="2805000" y="540550"/>
                <a:ext cx="155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247;p23"/>
              <p:cNvCxnSpPr/>
              <p:nvPr/>
            </p:nvCxnSpPr>
            <p:spPr>
              <a:xfrm rot="10800000">
                <a:off x="4782050" y="540550"/>
                <a:ext cx="1582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8" name="Google Shape;248;p23"/>
            <p:cNvGrpSpPr/>
            <p:nvPr/>
          </p:nvGrpSpPr>
          <p:grpSpPr>
            <a:xfrm>
              <a:off x="2804975" y="4811450"/>
              <a:ext cx="3559250" cy="104700"/>
              <a:chOff x="2805000" y="488200"/>
              <a:chExt cx="3559250" cy="104700"/>
            </a:xfrm>
          </p:grpSpPr>
          <p:sp>
            <p:nvSpPr>
              <p:cNvPr id="249" name="Google Shape;249;p23"/>
              <p:cNvSpPr/>
              <p:nvPr/>
            </p:nvSpPr>
            <p:spPr>
              <a:xfrm>
                <a:off x="4519675" y="488200"/>
                <a:ext cx="104700" cy="104700"/>
              </a:xfrm>
              <a:prstGeom prst="star4">
                <a:avLst>
                  <a:gd name="adj" fmla="val 125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0" name="Google Shape;250;p23"/>
              <p:cNvCxnSpPr/>
              <p:nvPr/>
            </p:nvCxnSpPr>
            <p:spPr>
              <a:xfrm rot="10800000">
                <a:off x="2805000" y="540550"/>
                <a:ext cx="155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" name="Google Shape;251;p23"/>
              <p:cNvCxnSpPr/>
              <p:nvPr/>
            </p:nvCxnSpPr>
            <p:spPr>
              <a:xfrm rot="10800000">
                <a:off x="4782050" y="540550"/>
                <a:ext cx="1582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24"/>
          <p:cNvGrpSpPr/>
          <p:nvPr/>
        </p:nvGrpSpPr>
        <p:grpSpPr>
          <a:xfrm>
            <a:off x="2804975" y="221500"/>
            <a:ext cx="3559250" cy="104700"/>
            <a:chOff x="2805000" y="488200"/>
            <a:chExt cx="3559250" cy="104700"/>
          </a:xfrm>
        </p:grpSpPr>
        <p:sp>
          <p:nvSpPr>
            <p:cNvPr id="254" name="Google Shape;254;p24"/>
            <p:cNvSpPr/>
            <p:nvPr/>
          </p:nvSpPr>
          <p:spPr>
            <a:xfrm>
              <a:off x="4519675" y="488200"/>
              <a:ext cx="104700" cy="1047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5" name="Google Shape;255;p24"/>
            <p:cNvCxnSpPr/>
            <p:nvPr/>
          </p:nvCxnSpPr>
          <p:spPr>
            <a:xfrm rot="10800000">
              <a:off x="2805000" y="540550"/>
              <a:ext cx="1557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24"/>
            <p:cNvCxnSpPr/>
            <p:nvPr/>
          </p:nvCxnSpPr>
          <p:spPr>
            <a:xfrm rot="10800000">
              <a:off x="4782050" y="540550"/>
              <a:ext cx="1582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subTitle" idx="1"/>
          </p:nvPr>
        </p:nvSpPr>
        <p:spPr>
          <a:xfrm>
            <a:off x="720000" y="2571700"/>
            <a:ext cx="3470100" cy="14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20000" y="972975"/>
            <a:ext cx="34701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6381300" y="0"/>
            <a:ext cx="2762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6"/>
          <p:cNvGrpSpPr/>
          <p:nvPr/>
        </p:nvGrpSpPr>
        <p:grpSpPr>
          <a:xfrm>
            <a:off x="2804975" y="221500"/>
            <a:ext cx="3559250" cy="104700"/>
            <a:chOff x="2805000" y="488200"/>
            <a:chExt cx="3559250" cy="104700"/>
          </a:xfrm>
        </p:grpSpPr>
        <p:sp>
          <p:nvSpPr>
            <p:cNvPr id="54" name="Google Shape;54;p6"/>
            <p:cNvSpPr/>
            <p:nvPr/>
          </p:nvSpPr>
          <p:spPr>
            <a:xfrm>
              <a:off x="4519675" y="488200"/>
              <a:ext cx="104700" cy="1047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" name="Google Shape;55;p6"/>
            <p:cNvCxnSpPr/>
            <p:nvPr/>
          </p:nvCxnSpPr>
          <p:spPr>
            <a:xfrm rot="10800000">
              <a:off x="2805000" y="540550"/>
              <a:ext cx="1557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6"/>
            <p:cNvCxnSpPr/>
            <p:nvPr/>
          </p:nvCxnSpPr>
          <p:spPr>
            <a:xfrm rot="10800000">
              <a:off x="4782050" y="540550"/>
              <a:ext cx="1582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972850" y="1307100"/>
            <a:ext cx="71982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415200" y="221500"/>
            <a:ext cx="8313600" cy="4694650"/>
            <a:chOff x="415200" y="221500"/>
            <a:chExt cx="8313600" cy="4694650"/>
          </a:xfrm>
        </p:grpSpPr>
        <p:cxnSp>
          <p:nvCxnSpPr>
            <p:cNvPr id="67" name="Google Shape;67;p8"/>
            <p:cNvCxnSpPr/>
            <p:nvPr/>
          </p:nvCxnSpPr>
          <p:spPr>
            <a:xfrm rot="-5400000">
              <a:off x="29400" y="2571750"/>
              <a:ext cx="771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8"/>
            <p:cNvCxnSpPr/>
            <p:nvPr/>
          </p:nvCxnSpPr>
          <p:spPr>
            <a:xfrm rot="-5400000">
              <a:off x="8343000" y="2571750"/>
              <a:ext cx="771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9" name="Google Shape;69;p8"/>
            <p:cNvGrpSpPr/>
            <p:nvPr/>
          </p:nvGrpSpPr>
          <p:grpSpPr>
            <a:xfrm>
              <a:off x="2804975" y="221500"/>
              <a:ext cx="3559250" cy="104700"/>
              <a:chOff x="2805000" y="488200"/>
              <a:chExt cx="3559250" cy="104700"/>
            </a:xfrm>
          </p:grpSpPr>
          <p:sp>
            <p:nvSpPr>
              <p:cNvPr id="70" name="Google Shape;70;p8"/>
              <p:cNvSpPr/>
              <p:nvPr/>
            </p:nvSpPr>
            <p:spPr>
              <a:xfrm>
                <a:off x="4519675" y="488200"/>
                <a:ext cx="104700" cy="104700"/>
              </a:xfrm>
              <a:prstGeom prst="star4">
                <a:avLst>
                  <a:gd name="adj" fmla="val 125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1" name="Google Shape;71;p8"/>
              <p:cNvCxnSpPr/>
              <p:nvPr/>
            </p:nvCxnSpPr>
            <p:spPr>
              <a:xfrm rot="10800000">
                <a:off x="2805000" y="540550"/>
                <a:ext cx="155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8"/>
              <p:cNvCxnSpPr/>
              <p:nvPr/>
            </p:nvCxnSpPr>
            <p:spPr>
              <a:xfrm rot="10800000">
                <a:off x="4782050" y="540550"/>
                <a:ext cx="1582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3" name="Google Shape;73;p8"/>
            <p:cNvGrpSpPr/>
            <p:nvPr/>
          </p:nvGrpSpPr>
          <p:grpSpPr>
            <a:xfrm>
              <a:off x="2804975" y="4811450"/>
              <a:ext cx="3559250" cy="104700"/>
              <a:chOff x="2805000" y="488200"/>
              <a:chExt cx="3559250" cy="104700"/>
            </a:xfrm>
          </p:grpSpPr>
          <p:sp>
            <p:nvSpPr>
              <p:cNvPr id="74" name="Google Shape;74;p8"/>
              <p:cNvSpPr/>
              <p:nvPr/>
            </p:nvSpPr>
            <p:spPr>
              <a:xfrm>
                <a:off x="4519675" y="488200"/>
                <a:ext cx="104700" cy="104700"/>
              </a:xfrm>
              <a:prstGeom prst="star4">
                <a:avLst>
                  <a:gd name="adj" fmla="val 125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5" name="Google Shape;75;p8"/>
              <p:cNvCxnSpPr/>
              <p:nvPr/>
            </p:nvCxnSpPr>
            <p:spPr>
              <a:xfrm rot="10800000">
                <a:off x="2805000" y="540550"/>
                <a:ext cx="155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8"/>
              <p:cNvCxnSpPr/>
              <p:nvPr/>
            </p:nvCxnSpPr>
            <p:spPr>
              <a:xfrm rot="10800000">
                <a:off x="4782050" y="540550"/>
                <a:ext cx="1582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3532600" y="1210875"/>
            <a:ext cx="4891500" cy="18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3532600" y="3219250"/>
            <a:ext cx="4891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0" y="0"/>
            <a:ext cx="1771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540000"/>
            <a:ext cx="65760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1284000" y="1963050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7" name="Google Shape;97;p11"/>
          <p:cNvGrpSpPr/>
          <p:nvPr/>
        </p:nvGrpSpPr>
        <p:grpSpPr>
          <a:xfrm>
            <a:off x="415200" y="221500"/>
            <a:ext cx="8313600" cy="2736050"/>
            <a:chOff x="415200" y="221500"/>
            <a:chExt cx="8313600" cy="2736050"/>
          </a:xfrm>
        </p:grpSpPr>
        <p:grpSp>
          <p:nvGrpSpPr>
            <p:cNvPr id="98" name="Google Shape;98;p11"/>
            <p:cNvGrpSpPr/>
            <p:nvPr/>
          </p:nvGrpSpPr>
          <p:grpSpPr>
            <a:xfrm>
              <a:off x="2804975" y="221500"/>
              <a:ext cx="3559250" cy="104700"/>
              <a:chOff x="2805000" y="488200"/>
              <a:chExt cx="3559250" cy="104700"/>
            </a:xfrm>
          </p:grpSpPr>
          <p:sp>
            <p:nvSpPr>
              <p:cNvPr id="99" name="Google Shape;99;p11"/>
              <p:cNvSpPr/>
              <p:nvPr/>
            </p:nvSpPr>
            <p:spPr>
              <a:xfrm>
                <a:off x="4519675" y="488200"/>
                <a:ext cx="104700" cy="104700"/>
              </a:xfrm>
              <a:prstGeom prst="star4">
                <a:avLst>
                  <a:gd name="adj" fmla="val 125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0" name="Google Shape;100;p11"/>
              <p:cNvCxnSpPr/>
              <p:nvPr/>
            </p:nvCxnSpPr>
            <p:spPr>
              <a:xfrm rot="10800000">
                <a:off x="2805000" y="540550"/>
                <a:ext cx="155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11"/>
              <p:cNvCxnSpPr/>
              <p:nvPr/>
            </p:nvCxnSpPr>
            <p:spPr>
              <a:xfrm rot="10800000">
                <a:off x="4782050" y="540550"/>
                <a:ext cx="1582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" name="Google Shape;102;p11"/>
            <p:cNvGrpSpPr/>
            <p:nvPr/>
          </p:nvGrpSpPr>
          <p:grpSpPr>
            <a:xfrm>
              <a:off x="415200" y="2185950"/>
              <a:ext cx="8313600" cy="771600"/>
              <a:chOff x="415200" y="2185950"/>
              <a:chExt cx="8313600" cy="771600"/>
            </a:xfrm>
          </p:grpSpPr>
          <p:cxnSp>
            <p:nvCxnSpPr>
              <p:cNvPr id="103" name="Google Shape;103;p11"/>
              <p:cNvCxnSpPr/>
              <p:nvPr/>
            </p:nvCxnSpPr>
            <p:spPr>
              <a:xfrm rot="-5400000">
                <a:off x="29400" y="2571750"/>
                <a:ext cx="771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11"/>
              <p:cNvCxnSpPr/>
              <p:nvPr/>
            </p:nvCxnSpPr>
            <p:spPr>
              <a:xfrm rot="-5400000">
                <a:off x="8343000" y="2571750"/>
                <a:ext cx="771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>
            <a:off x="2143050" y="4146300"/>
            <a:ext cx="4857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1" name="Google Shape;141;p15"/>
          <p:cNvGrpSpPr/>
          <p:nvPr/>
        </p:nvGrpSpPr>
        <p:grpSpPr>
          <a:xfrm>
            <a:off x="2804975" y="221500"/>
            <a:ext cx="3559250" cy="104700"/>
            <a:chOff x="2805000" y="488200"/>
            <a:chExt cx="3559250" cy="104700"/>
          </a:xfrm>
        </p:grpSpPr>
        <p:sp>
          <p:nvSpPr>
            <p:cNvPr id="142" name="Google Shape;142;p15"/>
            <p:cNvSpPr/>
            <p:nvPr/>
          </p:nvSpPr>
          <p:spPr>
            <a:xfrm>
              <a:off x="4519675" y="488200"/>
              <a:ext cx="104700" cy="1047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" name="Google Shape;143;p15"/>
            <p:cNvCxnSpPr/>
            <p:nvPr/>
          </p:nvCxnSpPr>
          <p:spPr>
            <a:xfrm rot="10800000">
              <a:off x="2805000" y="540550"/>
              <a:ext cx="1557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15"/>
            <p:cNvCxnSpPr/>
            <p:nvPr/>
          </p:nvCxnSpPr>
          <p:spPr>
            <a:xfrm rot="10800000">
              <a:off x="4782050" y="540550"/>
              <a:ext cx="1582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720009" y="2671763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720009" y="3205163"/>
            <a:ext cx="1645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 idx="2"/>
          </p:nvPr>
        </p:nvSpPr>
        <p:spPr>
          <a:xfrm>
            <a:off x="4758811" y="2671763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3"/>
          </p:nvPr>
        </p:nvSpPr>
        <p:spPr>
          <a:xfrm>
            <a:off x="4758806" y="3205163"/>
            <a:ext cx="1645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title" idx="4"/>
          </p:nvPr>
        </p:nvSpPr>
        <p:spPr>
          <a:xfrm>
            <a:off x="2739410" y="2671763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5"/>
          </p:nvPr>
        </p:nvSpPr>
        <p:spPr>
          <a:xfrm>
            <a:off x="2739408" y="3205163"/>
            <a:ext cx="1645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title" idx="6"/>
          </p:nvPr>
        </p:nvSpPr>
        <p:spPr>
          <a:xfrm>
            <a:off x="6778212" y="2671763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7"/>
          </p:nvPr>
        </p:nvSpPr>
        <p:spPr>
          <a:xfrm>
            <a:off x="6778205" y="3205163"/>
            <a:ext cx="1645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 idx="8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91" name="Google Shape;191;p19"/>
          <p:cNvGrpSpPr/>
          <p:nvPr/>
        </p:nvGrpSpPr>
        <p:grpSpPr>
          <a:xfrm>
            <a:off x="2804975" y="221500"/>
            <a:ext cx="3559250" cy="104700"/>
            <a:chOff x="2805000" y="488200"/>
            <a:chExt cx="3559250" cy="104700"/>
          </a:xfrm>
        </p:grpSpPr>
        <p:sp>
          <p:nvSpPr>
            <p:cNvPr id="192" name="Google Shape;192;p19"/>
            <p:cNvSpPr/>
            <p:nvPr/>
          </p:nvSpPr>
          <p:spPr>
            <a:xfrm>
              <a:off x="4519675" y="488200"/>
              <a:ext cx="104700" cy="1047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3" name="Google Shape;193;p19"/>
            <p:cNvCxnSpPr/>
            <p:nvPr/>
          </p:nvCxnSpPr>
          <p:spPr>
            <a:xfrm rot="10800000">
              <a:off x="2805000" y="540550"/>
              <a:ext cx="1557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9"/>
            <p:cNvCxnSpPr/>
            <p:nvPr/>
          </p:nvCxnSpPr>
          <p:spPr>
            <a:xfrm rot="10800000">
              <a:off x="4782050" y="540550"/>
              <a:ext cx="1582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inzel Decorative"/>
              <a:buNone/>
              <a:defRPr sz="3000">
                <a:solidFill>
                  <a:schemeClr val="lt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morant Garamond"/>
              <a:buNone/>
              <a:defRPr sz="3000" b="1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morant Garamond"/>
              <a:buNone/>
              <a:defRPr sz="3000" b="1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morant Garamond"/>
              <a:buNone/>
              <a:defRPr sz="3000" b="1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morant Garamond"/>
              <a:buNone/>
              <a:defRPr sz="3000" b="1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morant Garamond"/>
              <a:buNone/>
              <a:defRPr sz="3000" b="1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morant Garamond"/>
              <a:buNone/>
              <a:defRPr sz="3000" b="1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morant Garamond"/>
              <a:buNone/>
              <a:defRPr sz="3000" b="1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morant Garamond"/>
              <a:buNone/>
              <a:defRPr sz="3000" b="1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Josefin Sans Light"/>
              <a:buChar char="■"/>
              <a:defRPr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61" r:id="rId8"/>
    <p:sldLayoutId id="2147483665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jhotels.com/en-i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jpg"/><Relationship Id="rId7" Type="http://schemas.openxmlformats.org/officeDocument/2006/relationships/hyperlink" Target="https://www.thewinepark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flavorfulmenu.com/taj-hotel-mumbai-menu/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www.tajhotels.com/en-in/hotels/taj-mahal-palace-mumbai/rooms-and-suites" TargetMode="External"/><Relationship Id="rId9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121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>
            <a:spLocks noGrp="1"/>
          </p:cNvSpPr>
          <p:nvPr>
            <p:ph type="ctrTitle"/>
          </p:nvPr>
        </p:nvSpPr>
        <p:spPr>
          <a:xfrm>
            <a:off x="1520150" y="1535075"/>
            <a:ext cx="39405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shodwe</a:t>
            </a:r>
            <a:endParaRPr dirty="0"/>
          </a:p>
        </p:txBody>
      </p:sp>
      <p:sp>
        <p:nvSpPr>
          <p:cNvPr id="269" name="Google Shape;269;p28"/>
          <p:cNvSpPr txBox="1">
            <a:spLocks noGrp="1"/>
          </p:cNvSpPr>
          <p:nvPr>
            <p:ph type="subTitle" idx="1"/>
          </p:nvPr>
        </p:nvSpPr>
        <p:spPr>
          <a:xfrm>
            <a:off x="3847575" y="2129754"/>
            <a:ext cx="31335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 HoteL</a:t>
            </a:r>
            <a:endParaRPr sz="2900" dirty="0"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cxnSp>
        <p:nvCxnSpPr>
          <p:cNvPr id="270" name="Google Shape;270;p28"/>
          <p:cNvCxnSpPr/>
          <p:nvPr/>
        </p:nvCxnSpPr>
        <p:spPr>
          <a:xfrm>
            <a:off x="2585475" y="2568825"/>
            <a:ext cx="123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AFABCAE8-B123-B3AC-321A-FF23793EC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9499" y="4256568"/>
            <a:ext cx="5031576" cy="439800"/>
          </a:xfrm>
        </p:spPr>
        <p:txBody>
          <a:bodyPr/>
          <a:lstStyle/>
          <a:p>
            <a:r>
              <a:rPr lang="en-US" dirty="0"/>
              <a:t>HOSPITALITY ANALYTICS</a:t>
            </a:r>
            <a:endParaRPr lang="en-IN" dirty="0"/>
          </a:p>
        </p:txBody>
      </p:sp>
      <p:sp>
        <p:nvSpPr>
          <p:cNvPr id="8" name="Google Shape;269;p28">
            <a:extLst>
              <a:ext uri="{FF2B5EF4-FFF2-40B4-BE49-F238E27FC236}">
                <a16:creationId xmlns:a16="http://schemas.microsoft.com/office/drawing/2014/main" id="{A8E31F62-C82E-E1B9-9258-C48F1BBDDC23}"/>
              </a:ext>
            </a:extLst>
          </p:cNvPr>
          <p:cNvSpPr txBox="1">
            <a:spLocks/>
          </p:cNvSpPr>
          <p:nvPr/>
        </p:nvSpPr>
        <p:spPr>
          <a:xfrm>
            <a:off x="2407938" y="3193161"/>
            <a:ext cx="4140429" cy="98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None/>
              <a:defRPr sz="16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ans Light"/>
              <a:buNone/>
              <a:defRPr sz="18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ans Light"/>
              <a:buNone/>
              <a:defRPr sz="18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ans Light"/>
              <a:buNone/>
              <a:defRPr sz="18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ans Light"/>
              <a:buNone/>
              <a:defRPr sz="18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ans Light"/>
              <a:buNone/>
              <a:defRPr sz="18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ans Light"/>
              <a:buNone/>
              <a:defRPr sz="18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ans Light"/>
              <a:buNone/>
              <a:defRPr sz="18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ans Light"/>
              <a:buNone/>
              <a:defRPr sz="18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>
            <a:pPr marL="0" indent="0">
              <a:lnSpc>
                <a:spcPct val="90000"/>
              </a:lnSpc>
            </a:pPr>
            <a:r>
              <a:rPr lang="en-IN" sz="6000" dirty="0">
                <a:latin typeface="Baskerville Old Face" panose="02020602080505020303" pitchFamily="18" charset="0"/>
                <a:ea typeface="Cinzel Decorative"/>
                <a:cs typeface="Cinzel Decorative"/>
                <a:sym typeface="Cinzel Decorative"/>
              </a:rPr>
              <a:t> </a:t>
            </a:r>
            <a:r>
              <a:rPr lang="en-IN" sz="3600" dirty="0">
                <a:latin typeface="Baskerville Old Face" panose="02020602080505020303" pitchFamily="18" charset="0"/>
                <a:ea typeface="Cinzel Decorative"/>
                <a:cs typeface="Cinzel Decorative"/>
                <a:sym typeface="Cinzel Decorative"/>
              </a:rPr>
              <a:t>Group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067A3-7717-FAA6-D7A8-FD0728AAA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3893" y="93134"/>
            <a:ext cx="2404641" cy="3391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35F"/>
        </a:solidFill>
        <a:effectLst/>
      </p:bgPr>
    </p:bg>
    <p:spTree>
      <p:nvGrpSpPr>
        <p:cNvPr id="1" name="Shape 328">
          <a:extLst>
            <a:ext uri="{FF2B5EF4-FFF2-40B4-BE49-F238E27FC236}">
              <a16:creationId xmlns:a16="http://schemas.microsoft.com/office/drawing/2014/main" id="{2037D64C-F2E8-555C-1F6E-196D7310C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>
            <a:extLst>
              <a:ext uri="{FF2B5EF4-FFF2-40B4-BE49-F238E27FC236}">
                <a16:creationId xmlns:a16="http://schemas.microsoft.com/office/drawing/2014/main" id="{941C088F-C07F-BE60-7D28-6C6FF9175A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8265" y="0"/>
            <a:ext cx="4856207" cy="622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bg1">
                    <a:lumMod val="75000"/>
                  </a:schemeClr>
                </a:solidFill>
              </a:rPr>
              <a:t>SQl Queries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EBB313-AD6B-E422-4A0C-F65C6D8A6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5" y="546884"/>
            <a:ext cx="8843714" cy="444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47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35F"/>
        </a:solidFill>
        <a:effectLst/>
      </p:bgPr>
    </p:bg>
    <p:spTree>
      <p:nvGrpSpPr>
        <p:cNvPr id="1" name="Shape 328">
          <a:extLst>
            <a:ext uri="{FF2B5EF4-FFF2-40B4-BE49-F238E27FC236}">
              <a16:creationId xmlns:a16="http://schemas.microsoft.com/office/drawing/2014/main" id="{B33B8820-94D9-0626-A11B-B1C16A406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>
            <a:extLst>
              <a:ext uri="{FF2B5EF4-FFF2-40B4-BE49-F238E27FC236}">
                <a16:creationId xmlns:a16="http://schemas.microsoft.com/office/drawing/2014/main" id="{69AC86F5-09AC-0E76-DE7C-04A748867E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8265" y="0"/>
            <a:ext cx="4856207" cy="622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bg1">
                    <a:lumMod val="75000"/>
                  </a:schemeClr>
                </a:solidFill>
              </a:rPr>
              <a:t>SQl Queries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543742-7E36-315D-DA9A-4E1D4F729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6" y="577551"/>
            <a:ext cx="5270808" cy="4360209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64D687-7928-0179-0035-31C9DE31D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966" y="579863"/>
            <a:ext cx="3501483" cy="434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12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35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6CBFCA-6A94-47E4-CD21-43D9F559F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69B4EA-BFBC-C6C5-06D2-69E39AA8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629" y="0"/>
            <a:ext cx="3852000" cy="480268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Power bi dashboard</a:t>
            </a:r>
            <a:endParaRPr lang="en-IN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8E29B9-3B3D-54E8-FED8-1C01F2745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1" y="438614"/>
            <a:ext cx="6207513" cy="25499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F90CDA-C91E-E521-B786-07F79CDFA183}"/>
              </a:ext>
            </a:extLst>
          </p:cNvPr>
          <p:cNvSpPr txBox="1"/>
          <p:nvPr/>
        </p:nvSpPr>
        <p:spPr>
          <a:xfrm>
            <a:off x="6333627" y="241544"/>
            <a:ext cx="281037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Josefin Sans Light" pitchFamily="2" charset="0"/>
              </a:rPr>
              <a:t>Insights:</a:t>
            </a:r>
          </a:p>
          <a:p>
            <a:r>
              <a:rPr lang="en-US" b="1" dirty="0">
                <a:solidFill>
                  <a:schemeClr val="tx1"/>
                </a:solidFill>
                <a:latin typeface="Josefin Sans Light" pitchFamily="2" charset="0"/>
              </a:rPr>
              <a:t>Top Performing City: Mumbai (₹668.64M revenue)</a:t>
            </a:r>
          </a:p>
          <a:p>
            <a:r>
              <a:rPr lang="en-US" b="1" dirty="0">
                <a:solidFill>
                  <a:schemeClr val="tx1"/>
                </a:solidFill>
                <a:latin typeface="Josefin Sans Light" pitchFamily="2" charset="0"/>
              </a:rPr>
              <a:t>Highest Revenue Class: Elite (₹560.27M)</a:t>
            </a:r>
          </a:p>
          <a:p>
            <a:r>
              <a:rPr lang="en-US" b="1" dirty="0">
                <a:solidFill>
                  <a:schemeClr val="tx1"/>
                </a:solidFill>
                <a:latin typeface="Josefin Sans Light" pitchFamily="2" charset="0"/>
              </a:rPr>
              <a:t>Leading Hotel: Shodwe Exotica (₹320.31M)</a:t>
            </a:r>
          </a:p>
          <a:p>
            <a:r>
              <a:rPr lang="en-US" b="1" dirty="0">
                <a:solidFill>
                  <a:schemeClr val="tx1"/>
                </a:solidFill>
                <a:latin typeface="Josefin Sans Light" pitchFamily="2" charset="0"/>
              </a:rPr>
              <a:t>Category Trend: Luxury segment dominates with ₹1052.75M</a:t>
            </a:r>
          </a:p>
          <a:p>
            <a:r>
              <a:rPr lang="en-US" b="1" dirty="0">
                <a:solidFill>
                  <a:schemeClr val="tx1"/>
                </a:solidFill>
                <a:latin typeface="Josefin Sans Light" pitchFamily="2" charset="0"/>
              </a:rPr>
              <a:t>Customer Behavior: 82.5% of bookings checked out successfully</a:t>
            </a:r>
          </a:p>
          <a:p>
            <a:r>
              <a:rPr lang="en-US" b="1" dirty="0">
                <a:solidFill>
                  <a:schemeClr val="tx1"/>
                </a:solidFill>
                <a:latin typeface="Josefin Sans Light" pitchFamily="2" charset="0"/>
              </a:rPr>
              <a:t>Revenue Pattern: Weekday bookings (₹1171.37M) outperform weekends.</a:t>
            </a:r>
          </a:p>
          <a:p>
            <a:endParaRPr lang="en-IN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AC361F-480A-B17C-B94C-9F0C82FAC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3" y="3018263"/>
            <a:ext cx="6252117" cy="205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41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35F"/>
        </a:solidFill>
        <a:effectLst/>
      </p:bgPr>
    </p:bg>
    <p:spTree>
      <p:nvGrpSpPr>
        <p:cNvPr id="1" name="Shape 967">
          <a:extLst>
            <a:ext uri="{FF2B5EF4-FFF2-40B4-BE49-F238E27FC236}">
              <a16:creationId xmlns:a16="http://schemas.microsoft.com/office/drawing/2014/main" id="{7B00DEE1-87DA-2AA3-96B7-48298FD99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95;p42">
            <a:extLst>
              <a:ext uri="{FF2B5EF4-FFF2-40B4-BE49-F238E27FC236}">
                <a16:creationId xmlns:a16="http://schemas.microsoft.com/office/drawing/2014/main" id="{2B6371EC-B08B-147F-1482-025D49352F8C}"/>
              </a:ext>
            </a:extLst>
          </p:cNvPr>
          <p:cNvSpPr txBox="1">
            <a:spLocks/>
          </p:cNvSpPr>
          <p:nvPr/>
        </p:nvSpPr>
        <p:spPr>
          <a:xfrm>
            <a:off x="731151" y="466121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inzel Decorative"/>
              <a:buNone/>
              <a:defRPr sz="3000" b="0" i="0" u="none" strike="noStrike" cap="none">
                <a:solidFill>
                  <a:schemeClr val="lt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morant Garamond"/>
              <a:buNone/>
              <a:defRPr sz="30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morant Garamond"/>
              <a:buNone/>
              <a:defRPr sz="30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morant Garamond"/>
              <a:buNone/>
              <a:defRPr sz="30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morant Garamond"/>
              <a:buNone/>
              <a:defRPr sz="30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morant Garamond"/>
              <a:buNone/>
              <a:defRPr sz="30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morant Garamond"/>
              <a:buNone/>
              <a:defRPr sz="30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morant Garamond"/>
              <a:buNone/>
              <a:defRPr sz="30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ormorant Garamond"/>
              <a:buNone/>
              <a:defRPr sz="30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r>
              <a:rPr lang="en-IN" b="1" dirty="0"/>
              <a:t>Key takeaways</a:t>
            </a:r>
          </a:p>
        </p:txBody>
      </p:sp>
      <p:sp>
        <p:nvSpPr>
          <p:cNvPr id="5" name="Google Shape;698;p42">
            <a:extLst>
              <a:ext uri="{FF2B5EF4-FFF2-40B4-BE49-F238E27FC236}">
                <a16:creationId xmlns:a16="http://schemas.microsoft.com/office/drawing/2014/main" id="{981E6E55-7932-D781-4AE1-2BEEE33E2E91}"/>
              </a:ext>
            </a:extLst>
          </p:cNvPr>
          <p:cNvSpPr txBox="1">
            <a:spLocks/>
          </p:cNvSpPr>
          <p:nvPr/>
        </p:nvSpPr>
        <p:spPr>
          <a:xfrm>
            <a:off x="228600" y="1122489"/>
            <a:ext cx="8686800" cy="33653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Josefin Sans Light" pitchFamily="2" charset="0"/>
              </a:rPr>
              <a:t>Data-Driven Insights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Josefin Sans Light" pitchFamily="2" charset="0"/>
              </a:rPr>
              <a:t>: Hospitality analytics helps track and improve hotel performance through data from Excel,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Josefin Sans Light" pitchFamily="2" charset="0"/>
              </a:rPr>
              <a:t>SQL, Power BI, and Tableau.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Josefin Sans Light" pitchFamily="2" charset="0"/>
            </a:endParaRP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Josefin Sans Light" pitchFamily="2" charset="0"/>
              </a:rPr>
              <a:t>Revenue Optimization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Josefin Sans Light" pitchFamily="2" charset="0"/>
              </a:rPr>
              <a:t>: Achieved ₹1.70B realized revenue with potential of ₹2.00B total revenue.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Josefin Sans Light" pitchFamily="2" charset="0"/>
            </a:endParaRP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Josefin Sans Light" pitchFamily="2" charset="0"/>
              </a:rPr>
              <a:t>Operational Efficiency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Josefin Sans Light" pitchFamily="2" charset="0"/>
              </a:rPr>
              <a:t>: Occupancy Rate of 57.86% shows moderate utilization; opportunities exist to boost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Josefin Sans Light" pitchFamily="2" charset="0"/>
              </a:rPr>
              <a:t>booking conversion.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Josefin Sans Light" pitchFamily="2" charset="0"/>
            </a:endParaRP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Josefin Sans Light" pitchFamily="2" charset="0"/>
              </a:rPr>
              <a:t>Customer Behavior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Josefin Sans Light" pitchFamily="2" charset="0"/>
              </a:rPr>
              <a:t>: 24.83% cancellation rate highlights the need for better booking policies and retention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Josefin Sans Light" pitchFamily="2" charset="0"/>
              </a:rPr>
              <a:t>strategies.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Josefin Sans Light" pitchFamily="2" charset="0"/>
            </a:endParaRP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Josefin Sans Light" pitchFamily="2" charset="0"/>
              </a:rPr>
              <a:t>Top Performers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Josefin Sans Light" pitchFamily="2" charset="0"/>
              </a:rPr>
              <a:t>: Mumbai and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Josefin Sans Light" pitchFamily="2" charset="0"/>
              </a:rPr>
              <a:t>Shodwe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Josefin Sans Light" pitchFamily="2" charset="0"/>
              </a:rPr>
              <a:t> Exotica lead in revenue generation and occupancy.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  <a:latin typeface="Josefin Sans Light" pitchFamily="2" charset="0"/>
            </a:endParaRP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Josefin Sans Light" pitchFamily="2" charset="0"/>
              </a:rPr>
              <a:t>Strategic Value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Josefin Sans Light" pitchFamily="2" charset="0"/>
              </a:rPr>
              <a:t>: Interactive dashboards enable faster decision-making, improving profitability and resource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Josefin Sans Light" pitchFamily="2" charset="0"/>
              </a:rPr>
              <a:t>use.</a:t>
            </a:r>
          </a:p>
        </p:txBody>
      </p:sp>
    </p:spTree>
    <p:extLst>
      <p:ext uri="{BB962C8B-B14F-4D97-AF65-F5344CB8AC3E}">
        <p14:creationId xmlns:p14="http://schemas.microsoft.com/office/powerpoint/2010/main" val="64769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35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99FFB6-7EF9-57A3-2842-DAC11A17C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F103F3-31DC-C612-8F0D-3AF0FE73E3B5}"/>
              </a:ext>
            </a:extLst>
          </p:cNvPr>
          <p:cNvSpPr txBox="1"/>
          <p:nvPr/>
        </p:nvSpPr>
        <p:spPr>
          <a:xfrm>
            <a:off x="273289" y="531603"/>
            <a:ext cx="2611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inzel Decorative" panose="020B0604020202020204" charset="0"/>
              </a:rPr>
              <a:t>insights</a:t>
            </a:r>
            <a:endParaRPr lang="en-IN" sz="1600" dirty="0">
              <a:solidFill>
                <a:schemeClr val="bg1">
                  <a:lumMod val="75000"/>
                </a:schemeClr>
              </a:solidFill>
              <a:latin typeface="Cinzel Decorativ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B5DA4-36C1-0D5F-3703-DE174A4017D7}"/>
              </a:ext>
            </a:extLst>
          </p:cNvPr>
          <p:cNvSpPr txBox="1"/>
          <p:nvPr/>
        </p:nvSpPr>
        <p:spPr>
          <a:xfrm>
            <a:off x="88944" y="957739"/>
            <a:ext cx="63415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2"/>
                </a:solidFill>
                <a:latin typeface="Josefin Sans Light" pitchFamily="2" charset="0"/>
              </a:rPr>
              <a:t>Mumbai</a:t>
            </a:r>
            <a:r>
              <a:rPr lang="en-US" sz="1800" dirty="0">
                <a:solidFill>
                  <a:schemeClr val="bg2"/>
                </a:solidFill>
                <a:latin typeface="Josefin Sans Light" pitchFamily="2" charset="0"/>
              </a:rPr>
              <a:t> is the city with the highest revenue (₹668.64M revenue).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2"/>
                </a:solidFill>
                <a:latin typeface="Josefin Sans Light" pitchFamily="2" charset="0"/>
              </a:rPr>
              <a:t>Elite</a:t>
            </a:r>
            <a:r>
              <a:rPr lang="en-US" sz="1800" dirty="0">
                <a:solidFill>
                  <a:schemeClr val="bg2"/>
                </a:solidFill>
                <a:latin typeface="Josefin Sans Light" pitchFamily="2" charset="0"/>
              </a:rPr>
              <a:t> room class generates the most revenue (₹560.27M).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2"/>
                </a:solidFill>
                <a:latin typeface="Josefin Sans Light" pitchFamily="2" charset="0"/>
              </a:rPr>
              <a:t>Shodwe Exotica </a:t>
            </a:r>
            <a:r>
              <a:rPr lang="en-US" sz="1800" dirty="0">
                <a:solidFill>
                  <a:schemeClr val="bg2"/>
                </a:solidFill>
                <a:latin typeface="Josefin Sans Light" pitchFamily="2" charset="0"/>
              </a:rPr>
              <a:t>hotel is a top revenue earner (₹320.31M) and </a:t>
            </a:r>
            <a:r>
              <a:rPr lang="en-US" sz="1800" b="1" dirty="0">
                <a:solidFill>
                  <a:schemeClr val="bg2"/>
                </a:solidFill>
                <a:latin typeface="Josefin Sans Light" pitchFamily="2" charset="0"/>
              </a:rPr>
              <a:t>Shodwe Palace</a:t>
            </a:r>
            <a:r>
              <a:rPr lang="en-US" sz="1800" dirty="0">
                <a:solidFill>
                  <a:schemeClr val="bg2"/>
                </a:solidFill>
                <a:latin typeface="Josefin Sans Light" pitchFamily="2" charset="0"/>
              </a:rPr>
              <a:t> (₹304.08M) lead revenue generation.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2"/>
                </a:solidFill>
                <a:latin typeface="Josefin Sans Light" pitchFamily="2" charset="0"/>
              </a:rPr>
              <a:t>Luxury segment </a:t>
            </a:r>
            <a:r>
              <a:rPr lang="en-US" sz="1800" dirty="0">
                <a:solidFill>
                  <a:schemeClr val="bg2"/>
                </a:solidFill>
                <a:latin typeface="Josefin Sans Light" pitchFamily="2" charset="0"/>
              </a:rPr>
              <a:t>is dominates with ₹1052.75M and Mumbai is highest revenue.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latin typeface="Josefin Sans Light" pitchFamily="2" charset="0"/>
              </a:rPr>
              <a:t>Successful bookings guest </a:t>
            </a:r>
            <a:r>
              <a:rPr lang="en-US" sz="1800" b="1" dirty="0">
                <a:solidFill>
                  <a:schemeClr val="bg2"/>
                </a:solidFill>
                <a:latin typeface="Josefin Sans Light" pitchFamily="2" charset="0"/>
              </a:rPr>
              <a:t>check-out rate </a:t>
            </a:r>
            <a:r>
              <a:rPr lang="en-US" sz="1800" dirty="0">
                <a:solidFill>
                  <a:schemeClr val="bg2"/>
                </a:solidFill>
                <a:latin typeface="Josefin Sans Light" pitchFamily="2" charset="0"/>
              </a:rPr>
              <a:t>is over 82.5% with minimal no-shows.</a:t>
            </a:r>
          </a:p>
        </p:txBody>
      </p:sp>
    </p:spTree>
    <p:extLst>
      <p:ext uri="{BB962C8B-B14F-4D97-AF65-F5344CB8AC3E}">
        <p14:creationId xmlns:p14="http://schemas.microsoft.com/office/powerpoint/2010/main" val="1659282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35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4F5D31-A08D-D41E-3BEE-366D7DACC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0FC6A-83E1-A37A-9D04-805D66FD7FF2}"/>
              </a:ext>
            </a:extLst>
          </p:cNvPr>
          <p:cNvSpPr txBox="1"/>
          <p:nvPr/>
        </p:nvSpPr>
        <p:spPr>
          <a:xfrm>
            <a:off x="273289" y="531603"/>
            <a:ext cx="2611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inzel Decorative" panose="020B0604020202020204" charset="0"/>
              </a:rPr>
              <a:t>recommendations</a:t>
            </a:r>
            <a:endParaRPr lang="en-IN" sz="1600" dirty="0">
              <a:solidFill>
                <a:schemeClr val="bg1">
                  <a:lumMod val="75000"/>
                </a:schemeClr>
              </a:solidFill>
              <a:latin typeface="Cinzel Decorativ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7DA45-69FB-8FF5-1770-92EE56120F68}"/>
              </a:ext>
            </a:extLst>
          </p:cNvPr>
          <p:cNvSpPr txBox="1"/>
          <p:nvPr/>
        </p:nvSpPr>
        <p:spPr>
          <a:xfrm>
            <a:off x="88944" y="957739"/>
            <a:ext cx="6274685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/>
                </a:solidFill>
                <a:latin typeface="Josefin Sans Light" pitchFamily="2" charset="0"/>
                <a:ea typeface="Calibri" panose="020F0502020204030204" pitchFamily="34" charset="0"/>
                <a:cs typeface="Calibri" panose="020F0502020204030204" pitchFamily="34" charset="0"/>
              </a:rPr>
              <a:t>Enhance Customer Service:</a:t>
            </a:r>
          </a:p>
          <a:p>
            <a:pPr algn="just"/>
            <a:r>
              <a:rPr lang="en-US" sz="1600" dirty="0">
                <a:solidFill>
                  <a:schemeClr val="bg2"/>
                </a:solidFill>
                <a:latin typeface="Josefin Sans Light" pitchFamily="2" charset="0"/>
                <a:ea typeface="Calibri" panose="020F0502020204030204" pitchFamily="34" charset="0"/>
                <a:cs typeface="Calibri" panose="020F0502020204030204" pitchFamily="34" charset="0"/>
              </a:rPr>
              <a:t>Implement Al-driven chatbots for 24/7 customer support.</a:t>
            </a:r>
          </a:p>
          <a:p>
            <a:pPr algn="just"/>
            <a:r>
              <a:rPr lang="en-US" sz="1600" dirty="0">
                <a:solidFill>
                  <a:schemeClr val="bg2"/>
                </a:solidFill>
                <a:latin typeface="Josefin Sans Light" pitchFamily="2" charset="0"/>
                <a:ea typeface="Calibri" panose="020F0502020204030204" pitchFamily="34" charset="0"/>
                <a:cs typeface="Calibri" panose="020F0502020204030204" pitchFamily="34" charset="0"/>
              </a:rPr>
              <a:t>Train staff on customer engagement and conflict resolution.</a:t>
            </a:r>
          </a:p>
          <a:p>
            <a:pPr marL="285750" indent="-285750" algn="just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/>
                </a:solidFill>
                <a:latin typeface="Josefin Sans Light" pitchFamily="2" charset="0"/>
                <a:ea typeface="Calibri" panose="020F0502020204030204" pitchFamily="34" charset="0"/>
                <a:cs typeface="Calibri" panose="020F0502020204030204" pitchFamily="34" charset="0"/>
              </a:rPr>
              <a:t>Market Analysis and Adaptation:</a:t>
            </a:r>
          </a:p>
          <a:p>
            <a:pPr algn="just"/>
            <a:r>
              <a:rPr lang="en-US" sz="1600" dirty="0">
                <a:solidFill>
                  <a:schemeClr val="bg2"/>
                </a:solidFill>
                <a:latin typeface="Josefin Sans Light" pitchFamily="2" charset="0"/>
                <a:ea typeface="Calibri" panose="020F0502020204030204" pitchFamily="34" charset="0"/>
                <a:cs typeface="Calibri" panose="020F0502020204030204" pitchFamily="34" charset="0"/>
              </a:rPr>
              <a:t>Conduct market research to identify customer needs and preferences.</a:t>
            </a:r>
          </a:p>
          <a:p>
            <a:pPr algn="just"/>
            <a:r>
              <a:rPr lang="en-US" sz="1600" dirty="0">
                <a:solidFill>
                  <a:schemeClr val="bg2"/>
                </a:solidFill>
                <a:latin typeface="Josefin Sans Light" pitchFamily="2" charset="0"/>
                <a:ea typeface="Calibri" panose="020F0502020204030204" pitchFamily="34" charset="0"/>
                <a:cs typeface="Calibri" panose="020F0502020204030204" pitchFamily="34" charset="0"/>
              </a:rPr>
              <a:t>Adjust strategies based on competitive analysis and market trends.</a:t>
            </a:r>
          </a:p>
          <a:p>
            <a:pPr marL="285750" indent="-285750" algn="just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/>
                </a:solidFill>
                <a:latin typeface="Josefin Sans Light" pitchFamily="2" charset="0"/>
                <a:ea typeface="Calibri" panose="020F0502020204030204" pitchFamily="34" charset="0"/>
                <a:cs typeface="Calibri" panose="020F0502020204030204" pitchFamily="34" charset="0"/>
              </a:rPr>
              <a:t>Increase Sales and Retention:</a:t>
            </a:r>
          </a:p>
          <a:p>
            <a:pPr algn="just"/>
            <a:r>
              <a:rPr lang="en-US" sz="1600" dirty="0">
                <a:solidFill>
                  <a:schemeClr val="bg2"/>
                </a:solidFill>
                <a:latin typeface="Josefin Sans Light" pitchFamily="2" charset="0"/>
                <a:ea typeface="Calibri" panose="020F0502020204030204" pitchFamily="34" charset="0"/>
                <a:cs typeface="Calibri" panose="020F0502020204030204" pitchFamily="34" charset="0"/>
              </a:rPr>
              <a:t>Launch personalized marketing campaigns based on customer data.</a:t>
            </a:r>
          </a:p>
          <a:p>
            <a:pPr algn="just"/>
            <a:r>
              <a:rPr lang="en-US" sz="1600" dirty="0">
                <a:solidFill>
                  <a:schemeClr val="bg2"/>
                </a:solidFill>
                <a:latin typeface="Josefin Sans Light" pitchFamily="2" charset="0"/>
                <a:ea typeface="Calibri" panose="020F0502020204030204" pitchFamily="34" charset="0"/>
                <a:cs typeface="Calibri" panose="020F0502020204030204" pitchFamily="34" charset="0"/>
              </a:rPr>
              <a:t>Introduce loyalty programs to reward long-term customers.</a:t>
            </a:r>
          </a:p>
          <a:p>
            <a:pPr algn="just"/>
            <a:r>
              <a:rPr lang="en-US" sz="1600" dirty="0">
                <a:solidFill>
                  <a:schemeClr val="bg2"/>
                </a:solidFill>
                <a:latin typeface="Josefin Sans Light" pitchFamily="2" charset="0"/>
                <a:ea typeface="Calibri" panose="020F0502020204030204" pitchFamily="34" charset="0"/>
                <a:cs typeface="Calibri" panose="020F0502020204030204" pitchFamily="34" charset="0"/>
              </a:rPr>
              <a:t>Increase sales Delhi compared to all other cities, for increase sales focus on Business Category.</a:t>
            </a:r>
          </a:p>
          <a:p>
            <a:pPr marL="285750" indent="-285750" algn="just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/>
                </a:solidFill>
                <a:latin typeface="Josefin Sans Light" pitchFamily="2" charset="0"/>
                <a:ea typeface="Calibri" panose="020F0502020204030204" pitchFamily="34" charset="0"/>
                <a:cs typeface="Calibri" panose="020F0502020204030204" pitchFamily="34" charset="0"/>
              </a:rPr>
              <a:t>Employee Engagement:</a:t>
            </a:r>
          </a:p>
          <a:p>
            <a:pPr algn="just"/>
            <a:r>
              <a:rPr lang="en-US" sz="1600" dirty="0">
                <a:solidFill>
                  <a:schemeClr val="bg2"/>
                </a:solidFill>
                <a:latin typeface="Josefin Sans Light" pitchFamily="2" charset="0"/>
                <a:ea typeface="Calibri" panose="020F0502020204030204" pitchFamily="34" charset="0"/>
                <a:cs typeface="Calibri" panose="020F0502020204030204" pitchFamily="34" charset="0"/>
              </a:rPr>
              <a:t>Create a positive work environment to boost employee ability to work more.</a:t>
            </a:r>
          </a:p>
          <a:p>
            <a:pPr algn="just"/>
            <a:r>
              <a:rPr lang="en-US" sz="1600" dirty="0">
                <a:solidFill>
                  <a:schemeClr val="bg2"/>
                </a:solidFill>
                <a:latin typeface="Josefin Sans Light" pitchFamily="2" charset="0"/>
                <a:ea typeface="Calibri" panose="020F0502020204030204" pitchFamily="34" charset="0"/>
                <a:cs typeface="Calibri" panose="020F0502020204030204" pitchFamily="34" charset="0"/>
              </a:rPr>
              <a:t>Introduce employee recognition programs to retain top talent.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  <a:latin typeface="Josefi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861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7450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9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Location</a:t>
            </a:r>
            <a:endParaRPr dirty="0"/>
          </a:p>
        </p:txBody>
      </p:sp>
      <p:sp>
        <p:nvSpPr>
          <p:cNvPr id="569" name="Google Shape;569;p39"/>
          <p:cNvSpPr txBox="1">
            <a:spLocks noGrp="1"/>
          </p:cNvSpPr>
          <p:nvPr>
            <p:ph type="subTitle" idx="4294967295"/>
          </p:nvPr>
        </p:nvSpPr>
        <p:spPr>
          <a:xfrm>
            <a:off x="5717486" y="2111832"/>
            <a:ext cx="1461600" cy="380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>
                <a:solidFill>
                  <a:schemeClr val="tx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N</a:t>
            </a:r>
            <a:r>
              <a:rPr lang="en" dirty="0">
                <a:solidFill>
                  <a:schemeClr val="tx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ew delhi</a:t>
            </a:r>
            <a:endParaRPr dirty="0">
              <a:solidFill>
                <a:schemeClr val="tx2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2CEF9-FF7E-8D4F-F22F-508A50030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2" y="1151163"/>
            <a:ext cx="3946817" cy="369025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298114-3998-02EB-233E-C3F6B9C421D6}"/>
              </a:ext>
            </a:extLst>
          </p:cNvPr>
          <p:cNvCxnSpPr>
            <a:cxnSpLocks/>
          </p:cNvCxnSpPr>
          <p:nvPr/>
        </p:nvCxnSpPr>
        <p:spPr>
          <a:xfrm>
            <a:off x="2104831" y="2310663"/>
            <a:ext cx="3575957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B86A2B-9836-5EE0-74C6-BDCD240B3D62}"/>
              </a:ext>
            </a:extLst>
          </p:cNvPr>
          <p:cNvCxnSpPr>
            <a:cxnSpLocks/>
          </p:cNvCxnSpPr>
          <p:nvPr/>
        </p:nvCxnSpPr>
        <p:spPr>
          <a:xfrm>
            <a:off x="2249067" y="3614227"/>
            <a:ext cx="4486469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D833EA-A240-2715-735D-F276E64BA517}"/>
              </a:ext>
            </a:extLst>
          </p:cNvPr>
          <p:cNvCxnSpPr>
            <a:cxnSpLocks/>
          </p:cNvCxnSpPr>
          <p:nvPr/>
        </p:nvCxnSpPr>
        <p:spPr>
          <a:xfrm>
            <a:off x="2141529" y="4158512"/>
            <a:ext cx="3575957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8A3834-E325-A84C-4745-EE741F8E424A}"/>
              </a:ext>
            </a:extLst>
          </p:cNvPr>
          <p:cNvCxnSpPr>
            <a:cxnSpLocks/>
          </p:cNvCxnSpPr>
          <p:nvPr/>
        </p:nvCxnSpPr>
        <p:spPr>
          <a:xfrm flipH="1">
            <a:off x="922564" y="3518977"/>
            <a:ext cx="69241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Google Shape;569;p39">
            <a:extLst>
              <a:ext uri="{FF2B5EF4-FFF2-40B4-BE49-F238E27FC236}">
                <a16:creationId xmlns:a16="http://schemas.microsoft.com/office/drawing/2014/main" id="{DD9E15A8-A754-7312-E083-4174AAFFD1A4}"/>
              </a:ext>
            </a:extLst>
          </p:cNvPr>
          <p:cNvSpPr txBox="1">
            <a:spLocks/>
          </p:cNvSpPr>
          <p:nvPr/>
        </p:nvSpPr>
        <p:spPr>
          <a:xfrm>
            <a:off x="496696" y="3518977"/>
            <a:ext cx="1015064" cy="38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>
            <a:pPr marL="0" indent="0">
              <a:spcAft>
                <a:spcPts val="1600"/>
              </a:spcAft>
              <a:buFont typeface="Josefin Sans Light"/>
              <a:buNone/>
            </a:pPr>
            <a:r>
              <a:rPr lang="en-US" dirty="0">
                <a:solidFill>
                  <a:schemeClr val="tx1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m</a:t>
            </a:r>
            <a:r>
              <a:rPr lang="en-IN" dirty="0">
                <a:solidFill>
                  <a:schemeClr val="tx1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umbai</a:t>
            </a:r>
          </a:p>
        </p:txBody>
      </p:sp>
      <p:sp>
        <p:nvSpPr>
          <p:cNvPr id="17" name="Google Shape;569;p39">
            <a:extLst>
              <a:ext uri="{FF2B5EF4-FFF2-40B4-BE49-F238E27FC236}">
                <a16:creationId xmlns:a16="http://schemas.microsoft.com/office/drawing/2014/main" id="{5A39ECF8-46C2-5291-99FC-2FA68CF204BA}"/>
              </a:ext>
            </a:extLst>
          </p:cNvPr>
          <p:cNvSpPr txBox="1">
            <a:spLocks/>
          </p:cNvSpPr>
          <p:nvPr/>
        </p:nvSpPr>
        <p:spPr>
          <a:xfrm>
            <a:off x="5680788" y="3968013"/>
            <a:ext cx="1461600" cy="38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>
            <a:pPr marL="0" indent="0">
              <a:spcAft>
                <a:spcPts val="1600"/>
              </a:spcAft>
              <a:buFont typeface="Josefin Sans Light"/>
              <a:buNone/>
            </a:pPr>
            <a:r>
              <a:rPr lang="en-IN" dirty="0">
                <a:solidFill>
                  <a:schemeClr val="tx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Bangalore</a:t>
            </a:r>
          </a:p>
        </p:txBody>
      </p:sp>
      <p:sp>
        <p:nvSpPr>
          <p:cNvPr id="18" name="Google Shape;569;p39">
            <a:extLst>
              <a:ext uri="{FF2B5EF4-FFF2-40B4-BE49-F238E27FC236}">
                <a16:creationId xmlns:a16="http://schemas.microsoft.com/office/drawing/2014/main" id="{F2367079-10DB-E34E-4DCD-0466142C12D5}"/>
              </a:ext>
            </a:extLst>
          </p:cNvPr>
          <p:cNvSpPr txBox="1">
            <a:spLocks/>
          </p:cNvSpPr>
          <p:nvPr/>
        </p:nvSpPr>
        <p:spPr>
          <a:xfrm>
            <a:off x="6735536" y="3423728"/>
            <a:ext cx="1461600" cy="38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>
            <a:pPr marL="0" indent="0">
              <a:spcAft>
                <a:spcPts val="1600"/>
              </a:spcAft>
              <a:buFont typeface="Josefin Sans Light"/>
              <a:buNone/>
            </a:pPr>
            <a:r>
              <a:rPr lang="en-IN" dirty="0">
                <a:solidFill>
                  <a:schemeClr val="tx2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Hyderabad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35F"/>
        </a:solidFill>
        <a:effectLst/>
      </p:bgPr>
    </p:bg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oogle Shape;968;p51"/>
          <p:cNvGrpSpPr/>
          <p:nvPr/>
        </p:nvGrpSpPr>
        <p:grpSpPr>
          <a:xfrm>
            <a:off x="2106386" y="1291740"/>
            <a:ext cx="4931227" cy="3181405"/>
            <a:chOff x="2204650" y="1001575"/>
            <a:chExt cx="4734000" cy="3027300"/>
          </a:xfrm>
        </p:grpSpPr>
        <p:sp>
          <p:nvSpPr>
            <p:cNvPr id="969" name="Google Shape;969;p51"/>
            <p:cNvSpPr/>
            <p:nvPr/>
          </p:nvSpPr>
          <p:spPr>
            <a:xfrm>
              <a:off x="2204650" y="1001575"/>
              <a:ext cx="4734000" cy="27528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1"/>
            <p:cNvSpPr/>
            <p:nvPr/>
          </p:nvSpPr>
          <p:spPr>
            <a:xfrm>
              <a:off x="4400350" y="3754375"/>
              <a:ext cx="342600" cy="1830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4233550" y="3937375"/>
              <a:ext cx="676200" cy="915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2" name="Google Shape;972;p51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OUR  WEBSITE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974" name="Google Shape;974;p51">
            <a:hlinkClick r:id="rId3"/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175781" y="1365248"/>
            <a:ext cx="4792435" cy="274591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1"/>
          <p:cNvSpPr txBox="1">
            <a:spLocks noGrp="1"/>
          </p:cNvSpPr>
          <p:nvPr>
            <p:ph type="title" idx="8"/>
          </p:nvPr>
        </p:nvSpPr>
        <p:spPr>
          <a:xfrm>
            <a:off x="2619432" y="526817"/>
            <a:ext cx="4042625" cy="5487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5E0229"/>
                </a:solidFill>
              </a:rPr>
              <a:t>ABOUT HOTEL</a:t>
            </a:r>
            <a:endParaRPr b="1" dirty="0">
              <a:solidFill>
                <a:srgbClr val="5E0229"/>
              </a:solidFill>
            </a:endParaRPr>
          </a:p>
        </p:txBody>
      </p:sp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81D9972C-AF8D-4E54-FF7A-F8098551A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425" y="2226894"/>
            <a:ext cx="1409817" cy="1378523"/>
          </a:xfrm>
          <a:prstGeom prst="rect">
            <a:avLst/>
          </a:prstGeom>
        </p:spPr>
      </p:pic>
      <p:pic>
        <p:nvPicPr>
          <p:cNvPr id="22" name="Picture 21">
            <a:hlinkClick r:id="rId6"/>
            <a:extLst>
              <a:ext uri="{FF2B5EF4-FFF2-40B4-BE49-F238E27FC236}">
                <a16:creationId xmlns:a16="http://schemas.microsoft.com/office/drawing/2014/main" id="{0C380BC6-1BBC-9D2C-2D56-71451F238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51" y="2227345"/>
            <a:ext cx="1409817" cy="13785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6BD6C28-DD34-2AE1-D4E3-6EA6C460A6AA}"/>
              </a:ext>
            </a:extLst>
          </p:cNvPr>
          <p:cNvSpPr txBox="1"/>
          <p:nvPr/>
        </p:nvSpPr>
        <p:spPr>
          <a:xfrm>
            <a:off x="5000626" y="3070494"/>
            <a:ext cx="222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E2023A-F92D-AE22-71DC-D0C5B0BC0DA5}"/>
              </a:ext>
            </a:extLst>
          </p:cNvPr>
          <p:cNvSpPr txBox="1"/>
          <p:nvPr/>
        </p:nvSpPr>
        <p:spPr>
          <a:xfrm>
            <a:off x="1505007" y="1812258"/>
            <a:ext cx="222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Bell MT" panose="02020503060305020303" pitchFamily="18" charset="0"/>
              </a:rPr>
              <a:t>ROOM BOOKING</a:t>
            </a:r>
            <a:endParaRPr lang="en-IN" dirty="0">
              <a:solidFill>
                <a:schemeClr val="bg2"/>
              </a:solidFill>
              <a:latin typeface="Bell MT" panose="02020503060305020303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E437C7-DEA9-F677-D20E-ACB09313FEE3}"/>
              </a:ext>
            </a:extLst>
          </p:cNvPr>
          <p:cNvSpPr txBox="1"/>
          <p:nvPr/>
        </p:nvSpPr>
        <p:spPr>
          <a:xfrm>
            <a:off x="5705534" y="1812258"/>
            <a:ext cx="222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Bell MT" panose="02020503060305020303" pitchFamily="18" charset="0"/>
              </a:rPr>
              <a:t>MENU CARD</a:t>
            </a:r>
            <a:endParaRPr lang="en-IN" dirty="0">
              <a:solidFill>
                <a:schemeClr val="bg2"/>
              </a:solidFill>
              <a:latin typeface="Bell MT" panose="02020503060305020303" pitchFamily="18" charset="0"/>
            </a:endParaRPr>
          </a:p>
        </p:txBody>
      </p:sp>
      <p:pic>
        <p:nvPicPr>
          <p:cNvPr id="29" name="Graphic 28" descr="Apple with solid fill">
            <a:hlinkClick r:id="rId7"/>
            <a:extLst>
              <a:ext uri="{FF2B5EF4-FFF2-40B4-BE49-F238E27FC236}">
                <a16:creationId xmlns:a16="http://schemas.microsoft.com/office/drawing/2014/main" id="{42D585F7-96A3-1FA2-F106-85121E0FC0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20880" y="2498271"/>
            <a:ext cx="362787" cy="6531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2F"/>
        </a:soli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3"/>
          <p:cNvSpPr txBox="1">
            <a:spLocks noGrp="1"/>
          </p:cNvSpPr>
          <p:nvPr>
            <p:ph type="title"/>
          </p:nvPr>
        </p:nvSpPr>
        <p:spPr>
          <a:xfrm>
            <a:off x="1284000" y="540000"/>
            <a:ext cx="65760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1000" name="Google Shape;1000;p53"/>
          <p:cNvSpPr txBox="1">
            <a:spLocks noGrp="1"/>
          </p:cNvSpPr>
          <p:nvPr>
            <p:ph type="subTitle" idx="1"/>
          </p:nvPr>
        </p:nvSpPr>
        <p:spPr>
          <a:xfrm>
            <a:off x="1284000" y="1963050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/>
              <a:t>Your Comfort, Our Pleasure.</a:t>
            </a:r>
          </a:p>
        </p:txBody>
      </p:sp>
      <p:sp>
        <p:nvSpPr>
          <p:cNvPr id="1001" name="Google Shape;1001;p53"/>
          <p:cNvSpPr/>
          <p:nvPr/>
        </p:nvSpPr>
        <p:spPr>
          <a:xfrm>
            <a:off x="0" y="3866700"/>
            <a:ext cx="9144000" cy="12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02" name="Google Shape;1002;p53"/>
          <p:cNvCxnSpPr/>
          <p:nvPr/>
        </p:nvCxnSpPr>
        <p:spPr>
          <a:xfrm>
            <a:off x="3811638" y="1852713"/>
            <a:ext cx="152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8C7631E-7647-EB1C-3CAB-EFA169DA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62" y="2571750"/>
            <a:ext cx="7715251" cy="22952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B7548-E6AF-2A7E-1983-F39BE11FE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DA2E5C-1D33-5221-3A63-25F82DD984CA}"/>
              </a:ext>
            </a:extLst>
          </p:cNvPr>
          <p:cNvSpPr txBox="1"/>
          <p:nvPr/>
        </p:nvSpPr>
        <p:spPr>
          <a:xfrm>
            <a:off x="277586" y="4390268"/>
            <a:ext cx="8588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inzel Decorative" panose="020B0604020202020204" charset="0"/>
              </a:rPr>
              <a:t>Your Stay Begins with Our Smile</a:t>
            </a:r>
            <a:endParaRPr lang="en-IN" sz="3200" b="1" dirty="0">
              <a:latin typeface="Cinzel Decorativ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A453E-7591-ADB7-1F64-F19FBF14A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6059" y="103860"/>
            <a:ext cx="2943484" cy="461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Google Shape;289;p30">
            <a:extLst>
              <a:ext uri="{FF2B5EF4-FFF2-40B4-BE49-F238E27FC236}">
                <a16:creationId xmlns:a16="http://schemas.microsoft.com/office/drawing/2014/main" id="{46706A46-D479-4338-D7B1-02DD51691C48}"/>
              </a:ext>
            </a:extLst>
          </p:cNvPr>
          <p:cNvSpPr txBox="1">
            <a:spLocks/>
          </p:cNvSpPr>
          <p:nvPr/>
        </p:nvSpPr>
        <p:spPr>
          <a:xfrm>
            <a:off x="615571" y="277587"/>
            <a:ext cx="2412372" cy="97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bg2"/>
                </a:solidFill>
                <a:latin typeface="Cinzel Decorative" panose="020B0604020202020204" charset="0"/>
              </a:rPr>
              <a:t>Hotel</a:t>
            </a:r>
          </a:p>
          <a:p>
            <a:pPr algn="ctr"/>
            <a:r>
              <a:rPr lang="en-US" sz="2400" dirty="0">
                <a:solidFill>
                  <a:schemeClr val="bg2"/>
                </a:solidFill>
                <a:latin typeface="Cinzel Decorative" panose="020B0604020202020204" charset="0"/>
              </a:rPr>
              <a:t> </a:t>
            </a:r>
            <a:r>
              <a:rPr lang="en-US" sz="2400" dirty="0" err="1">
                <a:solidFill>
                  <a:schemeClr val="bg2"/>
                </a:solidFill>
                <a:latin typeface="Cinzel Decorative" panose="020B0604020202020204" charset="0"/>
              </a:rPr>
              <a:t>shodwe</a:t>
            </a:r>
            <a:endParaRPr lang="en-IN" sz="2400" dirty="0">
              <a:solidFill>
                <a:schemeClr val="bg2"/>
              </a:solidFill>
              <a:latin typeface="Cinzel Decorative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944632-BE7F-89E8-5621-7A23FA099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651" y="277587"/>
            <a:ext cx="789841" cy="8387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6;p30">
            <a:extLst>
              <a:ext uri="{FF2B5EF4-FFF2-40B4-BE49-F238E27FC236}">
                <a16:creationId xmlns:a16="http://schemas.microsoft.com/office/drawing/2014/main" id="{21F1605F-EFB3-119E-142B-0E32C3EDBC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1610" y="1608365"/>
            <a:ext cx="3639683" cy="2530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inzel Decorative"/>
              <a:buNone/>
              <a:defRPr sz="2200" b="0" i="0" u="none" strike="noStrike" cap="none">
                <a:solidFill>
                  <a:schemeClr val="lt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morant Garamond"/>
              <a:buNone/>
              <a:defRPr sz="24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r>
              <a:rPr lang="en-IN" sz="1800" dirty="0">
                <a:solidFill>
                  <a:schemeClr val="bg2"/>
                </a:solidFill>
              </a:rPr>
              <a:t>5) Vikrant banode</a:t>
            </a:r>
            <a:br>
              <a:rPr lang="en-IN" sz="1800" dirty="0">
                <a:solidFill>
                  <a:schemeClr val="bg2"/>
                </a:solidFill>
              </a:rPr>
            </a:br>
            <a:r>
              <a:rPr lang="en-IN" sz="1800" dirty="0">
                <a:solidFill>
                  <a:schemeClr val="bg2"/>
                </a:solidFill>
              </a:rPr>
              <a:t> </a:t>
            </a:r>
            <a:br>
              <a:rPr lang="en-IN" sz="1800" dirty="0">
                <a:solidFill>
                  <a:schemeClr val="bg2"/>
                </a:solidFill>
              </a:rPr>
            </a:br>
            <a:r>
              <a:rPr lang="en-IN" sz="1800" dirty="0">
                <a:solidFill>
                  <a:schemeClr val="bg2"/>
                </a:solidFill>
              </a:rPr>
              <a:t>6) Santosh abithan</a:t>
            </a:r>
            <a:br>
              <a:rPr lang="en-IN" sz="1800" dirty="0">
                <a:solidFill>
                  <a:schemeClr val="bg2"/>
                </a:solidFill>
              </a:rPr>
            </a:br>
            <a:r>
              <a:rPr lang="en-IN" sz="1800" dirty="0">
                <a:solidFill>
                  <a:schemeClr val="bg2"/>
                </a:solidFill>
              </a:rPr>
              <a:t> </a:t>
            </a:r>
            <a:br>
              <a:rPr lang="en-IN" sz="1800" dirty="0">
                <a:solidFill>
                  <a:schemeClr val="bg2"/>
                </a:solidFill>
              </a:rPr>
            </a:br>
            <a:r>
              <a:rPr lang="en-IN" sz="1800" dirty="0">
                <a:solidFill>
                  <a:schemeClr val="bg2"/>
                </a:solidFill>
              </a:rPr>
              <a:t>7) swagatika satpathy</a:t>
            </a:r>
          </a:p>
        </p:txBody>
      </p:sp>
      <p:sp>
        <p:nvSpPr>
          <p:cNvPr id="3" name="Google Shape;286;p30">
            <a:extLst>
              <a:ext uri="{FF2B5EF4-FFF2-40B4-BE49-F238E27FC236}">
                <a16:creationId xmlns:a16="http://schemas.microsoft.com/office/drawing/2014/main" id="{034653D5-8970-9013-DEA6-192F5BC5838C}"/>
              </a:ext>
            </a:extLst>
          </p:cNvPr>
          <p:cNvSpPr txBox="1">
            <a:spLocks/>
          </p:cNvSpPr>
          <p:nvPr/>
        </p:nvSpPr>
        <p:spPr>
          <a:xfrm>
            <a:off x="432707" y="1608365"/>
            <a:ext cx="4408715" cy="2530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inzel Decorative"/>
              <a:buNone/>
              <a:defRPr sz="7500" b="0" i="0" u="none" strike="noStrike" cap="none">
                <a:solidFill>
                  <a:schemeClr val="lt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sz="60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sz="60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sz="60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sz="60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sz="60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sz="60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sz="60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morant Garamond"/>
              <a:buNone/>
              <a:defRPr sz="6000" b="1" i="0" u="none" strike="noStrike" cap="none">
                <a:solidFill>
                  <a:schemeClr val="lt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pPr algn="l"/>
            <a:r>
              <a:rPr lang="en-IN" sz="1800" dirty="0">
                <a:solidFill>
                  <a:schemeClr val="bg2"/>
                </a:solidFill>
              </a:rPr>
              <a:t>1) Adyasa Priyadarsini Acharya</a:t>
            </a:r>
            <a:br>
              <a:rPr lang="en-IN" sz="1800" dirty="0">
                <a:solidFill>
                  <a:schemeClr val="bg2"/>
                </a:solidFill>
              </a:rPr>
            </a:br>
            <a:br>
              <a:rPr lang="en-IN" sz="1800" dirty="0">
                <a:solidFill>
                  <a:schemeClr val="bg2"/>
                </a:solidFill>
              </a:rPr>
            </a:br>
            <a:r>
              <a:rPr lang="en-IN" sz="1800" dirty="0">
                <a:solidFill>
                  <a:schemeClr val="bg2"/>
                </a:solidFill>
              </a:rPr>
              <a:t>2) Snehlata Choubey </a:t>
            </a:r>
            <a:br>
              <a:rPr lang="en-IN" sz="1800" dirty="0">
                <a:solidFill>
                  <a:schemeClr val="bg2"/>
                </a:solidFill>
              </a:rPr>
            </a:br>
            <a:r>
              <a:rPr lang="en-IN" sz="1800" dirty="0">
                <a:solidFill>
                  <a:schemeClr val="bg2"/>
                </a:solidFill>
              </a:rPr>
              <a:t> </a:t>
            </a:r>
            <a:br>
              <a:rPr lang="en-IN" sz="1800" dirty="0">
                <a:solidFill>
                  <a:schemeClr val="bg2"/>
                </a:solidFill>
              </a:rPr>
            </a:br>
            <a:r>
              <a:rPr lang="en-IN" sz="1800" dirty="0">
                <a:solidFill>
                  <a:schemeClr val="bg2"/>
                </a:solidFill>
              </a:rPr>
              <a:t>3) Makala Deepak </a:t>
            </a:r>
            <a:br>
              <a:rPr lang="en-IN" sz="1800" dirty="0">
                <a:solidFill>
                  <a:schemeClr val="bg2"/>
                </a:solidFill>
              </a:rPr>
            </a:br>
            <a:r>
              <a:rPr lang="en-IN" sz="1800" dirty="0">
                <a:solidFill>
                  <a:schemeClr val="bg2"/>
                </a:solidFill>
              </a:rPr>
              <a:t> </a:t>
            </a:r>
            <a:br>
              <a:rPr lang="en-IN" sz="1800" dirty="0">
                <a:solidFill>
                  <a:schemeClr val="bg2"/>
                </a:solidFill>
              </a:rPr>
            </a:br>
            <a:r>
              <a:rPr lang="en-IN" sz="1800" dirty="0">
                <a:solidFill>
                  <a:schemeClr val="bg2"/>
                </a:solidFill>
              </a:rPr>
              <a:t>4) Saurabh Jondhale </a:t>
            </a:r>
          </a:p>
        </p:txBody>
      </p:sp>
      <p:sp>
        <p:nvSpPr>
          <p:cNvPr id="4" name="Google Shape;289;p30">
            <a:extLst>
              <a:ext uri="{FF2B5EF4-FFF2-40B4-BE49-F238E27FC236}">
                <a16:creationId xmlns:a16="http://schemas.microsoft.com/office/drawing/2014/main" id="{9DAF1443-B63C-967E-E620-2B3132FA4D97}"/>
              </a:ext>
            </a:extLst>
          </p:cNvPr>
          <p:cNvSpPr txBox="1">
            <a:spLocks/>
          </p:cNvSpPr>
          <p:nvPr/>
        </p:nvSpPr>
        <p:spPr>
          <a:xfrm>
            <a:off x="720000" y="398357"/>
            <a:ext cx="7704000" cy="720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600" dirty="0">
                <a:solidFill>
                  <a:schemeClr val="bg2"/>
                </a:solidFill>
                <a:latin typeface="Cinzel Decorative" panose="020B0604020202020204" charset="0"/>
              </a:rPr>
              <a:t>Group 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0" t="-13000" b="-11000"/>
          </a:stretch>
        </a:blipFill>
        <a:effectLst/>
      </p:bgPr>
    </p:bg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3"/>
          <p:cNvSpPr txBox="1">
            <a:spLocks noGrp="1"/>
          </p:cNvSpPr>
          <p:nvPr>
            <p:ph type="title"/>
          </p:nvPr>
        </p:nvSpPr>
        <p:spPr>
          <a:xfrm>
            <a:off x="572640" y="405222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1"/>
                </a:solidFill>
              </a:rPr>
              <a:t>SHODWE</a:t>
            </a:r>
            <a:r>
              <a:rPr lang="en" dirty="0">
                <a:solidFill>
                  <a:schemeClr val="tx1"/>
                </a:solidFill>
              </a:rPr>
              <a:t> analytics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32" name="Google Shape;732;p43"/>
          <p:cNvSpPr txBox="1">
            <a:spLocks noGrp="1"/>
          </p:cNvSpPr>
          <p:nvPr>
            <p:ph type="title" idx="4294967295"/>
          </p:nvPr>
        </p:nvSpPr>
        <p:spPr>
          <a:xfrm>
            <a:off x="4212015" y="1322053"/>
            <a:ext cx="4050900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Cinzel Decorative" panose="020B0604020202020204" charset="0"/>
              </a:rPr>
              <a:t>modules</a:t>
            </a:r>
            <a:endParaRPr lang="en-IN" sz="2200" dirty="0">
              <a:solidFill>
                <a:schemeClr val="dk1"/>
              </a:solidFill>
              <a:latin typeface="Cinzel Decorative" panose="020B0604020202020204" charset="0"/>
            </a:endParaRPr>
          </a:p>
        </p:txBody>
      </p:sp>
      <p:sp>
        <p:nvSpPr>
          <p:cNvPr id="741" name="Google Shape;741;p43"/>
          <p:cNvSpPr txBox="1">
            <a:spLocks noGrp="1"/>
          </p:cNvSpPr>
          <p:nvPr>
            <p:ph type="title" idx="4294967295"/>
          </p:nvPr>
        </p:nvSpPr>
        <p:spPr>
          <a:xfrm>
            <a:off x="4202864" y="2469614"/>
            <a:ext cx="1928700" cy="64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bg1">
                    <a:lumMod val="50000"/>
                  </a:schemeClr>
                </a:solidFill>
              </a:rPr>
              <a:t>excel</a:t>
            </a:r>
            <a:endParaRPr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2" name="Google Shape;742;p43"/>
          <p:cNvSpPr txBox="1">
            <a:spLocks noGrp="1"/>
          </p:cNvSpPr>
          <p:nvPr>
            <p:ph type="title" idx="4294967295"/>
          </p:nvPr>
        </p:nvSpPr>
        <p:spPr>
          <a:xfrm>
            <a:off x="6347940" y="2461625"/>
            <a:ext cx="1928700" cy="64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bg1">
                    <a:lumMod val="50000"/>
                  </a:schemeClr>
                </a:solidFill>
              </a:rPr>
              <a:t>sql</a:t>
            </a:r>
            <a:endParaRPr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3" name="Google Shape;743;p43"/>
          <p:cNvSpPr txBox="1">
            <a:spLocks noGrp="1"/>
          </p:cNvSpPr>
          <p:nvPr>
            <p:ph type="title" idx="4294967295"/>
          </p:nvPr>
        </p:nvSpPr>
        <p:spPr>
          <a:xfrm>
            <a:off x="4212015" y="3429914"/>
            <a:ext cx="1928700" cy="64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" sz="2200" b="1" dirty="0">
                <a:solidFill>
                  <a:schemeClr val="bg1">
                    <a:lumMod val="50000"/>
                  </a:schemeClr>
                </a:solidFill>
              </a:rPr>
              <a:t>ower bi</a:t>
            </a:r>
            <a:endParaRPr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4" name="Google Shape;744;p43"/>
          <p:cNvSpPr txBox="1">
            <a:spLocks noGrp="1"/>
          </p:cNvSpPr>
          <p:nvPr>
            <p:ph type="title" idx="4294967295"/>
          </p:nvPr>
        </p:nvSpPr>
        <p:spPr>
          <a:xfrm>
            <a:off x="6347940" y="3429914"/>
            <a:ext cx="1928700" cy="64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bg1">
                    <a:lumMod val="50000"/>
                  </a:schemeClr>
                </a:solidFill>
              </a:rPr>
              <a:t>tablue</a:t>
            </a:r>
            <a:endParaRPr sz="2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47" name="Google Shape;747;p43"/>
          <p:cNvCxnSpPr>
            <a:endCxn id="741" idx="3"/>
          </p:cNvCxnSpPr>
          <p:nvPr/>
        </p:nvCxnSpPr>
        <p:spPr>
          <a:xfrm rot="5400000">
            <a:off x="5910164" y="2462414"/>
            <a:ext cx="548700" cy="1059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8" name="Google Shape;748;p43"/>
          <p:cNvCxnSpPr>
            <a:endCxn id="743" idx="3"/>
          </p:cNvCxnSpPr>
          <p:nvPr/>
        </p:nvCxnSpPr>
        <p:spPr>
          <a:xfrm rot="5400000">
            <a:off x="5484915" y="2988314"/>
            <a:ext cx="1417500" cy="1059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" name="Google Shape;750;p43"/>
          <p:cNvCxnSpPr>
            <a:stCxn id="732" idx="2"/>
            <a:endCxn id="742" idx="1"/>
          </p:cNvCxnSpPr>
          <p:nvPr/>
        </p:nvCxnSpPr>
        <p:spPr>
          <a:xfrm rot="16200000" flipH="1">
            <a:off x="5791466" y="2225251"/>
            <a:ext cx="1002472" cy="110475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1" name="Google Shape;751;p43"/>
          <p:cNvCxnSpPr>
            <a:endCxn id="744" idx="1"/>
          </p:cNvCxnSpPr>
          <p:nvPr/>
        </p:nvCxnSpPr>
        <p:spPr>
          <a:xfrm rot="-5400000" flipH="1">
            <a:off x="5586240" y="2988314"/>
            <a:ext cx="1417500" cy="1059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D43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"/>
          <p:cNvSpPr txBox="1">
            <a:spLocks noGrp="1"/>
          </p:cNvSpPr>
          <p:nvPr>
            <p:ph type="title"/>
          </p:nvPr>
        </p:nvSpPr>
        <p:spPr>
          <a:xfrm>
            <a:off x="3591117" y="92388"/>
            <a:ext cx="4891500" cy="1238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Overview</a:t>
            </a:r>
            <a:endParaRPr sz="4800" dirty="0"/>
          </a:p>
        </p:txBody>
      </p:sp>
      <p:sp>
        <p:nvSpPr>
          <p:cNvPr id="312" name="Google Shape;312;p31"/>
          <p:cNvSpPr txBox="1">
            <a:spLocks noGrp="1"/>
          </p:cNvSpPr>
          <p:nvPr>
            <p:ph type="subTitle" idx="1"/>
          </p:nvPr>
        </p:nvSpPr>
        <p:spPr>
          <a:xfrm>
            <a:off x="3450956" y="1179951"/>
            <a:ext cx="5513429" cy="3649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/>
              <a:t>Hospitality Analytics helps hotels analyze bookings, revenue,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/>
              <a:t>occupancy, and cancellations. The project uses SQL to extract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/>
              <a:t>KPIs like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/>
              <a:t>total revenue, occupancy rate, and cancellation trends . Excel dashboards provide pivot-based visualizations  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for quick performance tracking. Tableau dashboards deliver Interactive insights with city-wise, category-wise, and time-based analysis.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/>
              <a:t>Power BI dashboards allow real-time monitoring with dynamic filters and drill downs. Overall, the project supports data-driven decision-making to boost efficiency and maximize revenue.</a:t>
            </a:r>
            <a:endParaRPr lang="en-US" altLang="en-US" dirty="0">
              <a:solidFill>
                <a:schemeClr val="tx1"/>
              </a:solidFill>
            </a:endParaRPr>
          </a:p>
        </p:txBody>
      </p:sp>
      <p:cxnSp>
        <p:nvCxnSpPr>
          <p:cNvPr id="315" name="Google Shape;315;p31"/>
          <p:cNvCxnSpPr>
            <a:cxnSpLocks/>
          </p:cNvCxnSpPr>
          <p:nvPr/>
        </p:nvCxnSpPr>
        <p:spPr>
          <a:xfrm>
            <a:off x="4425043" y="1056418"/>
            <a:ext cx="31595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91A2938-2C97-F7AB-C4F4-3DEAEDBE1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99" y="387600"/>
            <a:ext cx="2929736" cy="4368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35F"/>
        </a:solidFill>
        <a:effectLst/>
      </p:bgPr>
    </p:bg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49"/>
          <p:cNvSpPr txBox="1">
            <a:spLocks noGrp="1"/>
          </p:cNvSpPr>
          <p:nvPr>
            <p:ph type="subTitle" idx="4294967295"/>
          </p:nvPr>
        </p:nvSpPr>
        <p:spPr>
          <a:xfrm>
            <a:off x="720010" y="2027925"/>
            <a:ext cx="2397000" cy="5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indent="0" algn="ctr">
              <a:buClr>
                <a:schemeClr val="bg2"/>
              </a:buClr>
              <a:buNone/>
            </a:pPr>
            <a:r>
              <a:rPr lang="en-US" dirty="0">
                <a:solidFill>
                  <a:srgbClr val="000000"/>
                </a:solidFill>
                <a:latin typeface="Cinzel Decorative" panose="020B0604020202020204" charset="0"/>
              </a:rPr>
              <a:t>Total Revenue</a:t>
            </a:r>
          </a:p>
        </p:txBody>
      </p:sp>
      <p:sp>
        <p:nvSpPr>
          <p:cNvPr id="921" name="Google Shape;921;p49"/>
          <p:cNvSpPr txBox="1">
            <a:spLocks noGrp="1"/>
          </p:cNvSpPr>
          <p:nvPr>
            <p:ph type="subTitle" idx="4294967295"/>
          </p:nvPr>
        </p:nvSpPr>
        <p:spPr>
          <a:xfrm>
            <a:off x="6026995" y="2027925"/>
            <a:ext cx="2396995" cy="5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indent="0" algn="ctr">
              <a:buClr>
                <a:schemeClr val="bg2"/>
              </a:buClr>
              <a:buNone/>
            </a:pPr>
            <a:r>
              <a:rPr lang="en-US" dirty="0">
                <a:solidFill>
                  <a:srgbClr val="000000"/>
                </a:solidFill>
                <a:latin typeface="Cinzel Decorative" panose="020B0604020202020204" charset="0"/>
              </a:rPr>
              <a:t>Cancellation Rate</a:t>
            </a:r>
          </a:p>
        </p:txBody>
      </p:sp>
      <p:sp>
        <p:nvSpPr>
          <p:cNvPr id="924" name="Google Shape;924;p49"/>
          <p:cNvSpPr txBox="1">
            <a:spLocks noGrp="1"/>
          </p:cNvSpPr>
          <p:nvPr>
            <p:ph type="title"/>
          </p:nvPr>
        </p:nvSpPr>
        <p:spPr>
          <a:xfrm>
            <a:off x="2451716" y="401647"/>
            <a:ext cx="4235721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bg2"/>
                </a:solidFill>
              </a:rPr>
              <a:t>K</a:t>
            </a:r>
            <a:r>
              <a:rPr lang="en" b="1" dirty="0">
                <a:solidFill>
                  <a:schemeClr val="bg2"/>
                </a:solidFill>
              </a:rPr>
              <a:t>pi’s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927" name="Google Shape;927;p49"/>
          <p:cNvSpPr/>
          <p:nvPr/>
        </p:nvSpPr>
        <p:spPr>
          <a:xfrm>
            <a:off x="4251895" y="1129725"/>
            <a:ext cx="640200" cy="640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9"/>
          <p:cNvSpPr txBox="1">
            <a:spLocks noGrp="1"/>
          </p:cNvSpPr>
          <p:nvPr>
            <p:ph type="subTitle" idx="4294967295"/>
          </p:nvPr>
        </p:nvSpPr>
        <p:spPr>
          <a:xfrm>
            <a:off x="3373495" y="2027925"/>
            <a:ext cx="2397000" cy="5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/>
          <a:p>
            <a:pPr marL="0" indent="0" algn="ctr">
              <a:buClr>
                <a:schemeClr val="bg2"/>
              </a:buClr>
              <a:buNone/>
            </a:pPr>
            <a:r>
              <a:rPr lang="en-US" dirty="0">
                <a:solidFill>
                  <a:srgbClr val="000000"/>
                </a:solidFill>
                <a:latin typeface="Cinzel Decorative" panose="020B0604020202020204" charset="0"/>
              </a:rPr>
              <a:t>Occupancy Rate</a:t>
            </a:r>
          </a:p>
        </p:txBody>
      </p:sp>
      <p:sp>
        <p:nvSpPr>
          <p:cNvPr id="2" name="Google Shape;920;p49">
            <a:extLst>
              <a:ext uri="{FF2B5EF4-FFF2-40B4-BE49-F238E27FC236}">
                <a16:creationId xmlns:a16="http://schemas.microsoft.com/office/drawing/2014/main" id="{A4EE76D0-E21B-7597-4BE1-8597848DE845}"/>
              </a:ext>
            </a:extLst>
          </p:cNvPr>
          <p:cNvSpPr txBox="1">
            <a:spLocks/>
          </p:cNvSpPr>
          <p:nvPr/>
        </p:nvSpPr>
        <p:spPr>
          <a:xfrm>
            <a:off x="2095328" y="4325694"/>
            <a:ext cx="2397000" cy="5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>
            <a:pPr marL="0" indent="0" algn="ctr">
              <a:buClr>
                <a:schemeClr val="bg2"/>
              </a:buClr>
              <a:buNone/>
            </a:pPr>
            <a:r>
              <a:rPr lang="en-US" dirty="0">
                <a:solidFill>
                  <a:srgbClr val="000000"/>
                </a:solidFill>
                <a:latin typeface="Cinzel Decorative" panose="020B0604020202020204" charset="0"/>
              </a:rPr>
              <a:t>Checked Out / Cancel / No Show</a:t>
            </a:r>
          </a:p>
        </p:txBody>
      </p:sp>
      <p:sp>
        <p:nvSpPr>
          <p:cNvPr id="3" name="Google Shape;920;p49">
            <a:extLst>
              <a:ext uri="{FF2B5EF4-FFF2-40B4-BE49-F238E27FC236}">
                <a16:creationId xmlns:a16="http://schemas.microsoft.com/office/drawing/2014/main" id="{2EF0422B-84F9-2C0B-AD84-9DE108EE1FFE}"/>
              </a:ext>
            </a:extLst>
          </p:cNvPr>
          <p:cNvSpPr txBox="1">
            <a:spLocks/>
          </p:cNvSpPr>
          <p:nvPr/>
        </p:nvSpPr>
        <p:spPr>
          <a:xfrm>
            <a:off x="720010" y="2841064"/>
            <a:ext cx="2397000" cy="5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>
            <a:pPr marL="0" indent="0" algn="ctr">
              <a:buClr>
                <a:schemeClr val="bg2"/>
              </a:buClr>
              <a:buNone/>
            </a:pPr>
            <a:r>
              <a:rPr lang="en-US" dirty="0">
                <a:solidFill>
                  <a:srgbClr val="000000"/>
                </a:solidFill>
                <a:latin typeface="Cinzel Decorative" panose="020B0604020202020204" charset="0"/>
              </a:rPr>
              <a:t>Total Bookings</a:t>
            </a:r>
          </a:p>
        </p:txBody>
      </p:sp>
      <p:sp>
        <p:nvSpPr>
          <p:cNvPr id="4" name="Google Shape;920;p49">
            <a:extLst>
              <a:ext uri="{FF2B5EF4-FFF2-40B4-BE49-F238E27FC236}">
                <a16:creationId xmlns:a16="http://schemas.microsoft.com/office/drawing/2014/main" id="{74DBAE61-3145-1E2B-D721-B778CCB3A298}"/>
              </a:ext>
            </a:extLst>
          </p:cNvPr>
          <p:cNvSpPr txBox="1">
            <a:spLocks/>
          </p:cNvSpPr>
          <p:nvPr/>
        </p:nvSpPr>
        <p:spPr>
          <a:xfrm>
            <a:off x="720010" y="3654203"/>
            <a:ext cx="2397000" cy="5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>
            <a:pPr marL="0" indent="0" algn="ctr">
              <a:buClr>
                <a:schemeClr val="bg2"/>
              </a:buClr>
              <a:buNone/>
            </a:pPr>
            <a:r>
              <a:rPr lang="en-US" sz="1200" dirty="0">
                <a:solidFill>
                  <a:srgbClr val="000000"/>
                </a:solidFill>
                <a:latin typeface="Cinzel Decorative" panose="020B0604020202020204" charset="0"/>
              </a:rPr>
              <a:t>Weekday &amp; Weekend Revenue and Booking</a:t>
            </a:r>
          </a:p>
        </p:txBody>
      </p:sp>
      <p:sp>
        <p:nvSpPr>
          <p:cNvPr id="5" name="Google Shape;920;p49">
            <a:extLst>
              <a:ext uri="{FF2B5EF4-FFF2-40B4-BE49-F238E27FC236}">
                <a16:creationId xmlns:a16="http://schemas.microsoft.com/office/drawing/2014/main" id="{BF98DA08-1EAE-96ED-01E7-D0FD57BA490F}"/>
              </a:ext>
            </a:extLst>
          </p:cNvPr>
          <p:cNvSpPr txBox="1">
            <a:spLocks/>
          </p:cNvSpPr>
          <p:nvPr/>
        </p:nvSpPr>
        <p:spPr>
          <a:xfrm>
            <a:off x="3371077" y="2847503"/>
            <a:ext cx="2397000" cy="5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>
            <a:pPr marL="0" indent="0" algn="ctr">
              <a:buClr>
                <a:schemeClr val="bg2"/>
              </a:buClr>
              <a:buNone/>
            </a:pPr>
            <a:r>
              <a:rPr lang="en-US" dirty="0">
                <a:solidFill>
                  <a:srgbClr val="000000"/>
                </a:solidFill>
                <a:latin typeface="Cinzel Decorative" panose="020B0604020202020204" charset="0"/>
              </a:rPr>
              <a:t>Utilized Capacity</a:t>
            </a:r>
          </a:p>
        </p:txBody>
      </p:sp>
      <p:sp>
        <p:nvSpPr>
          <p:cNvPr id="6" name="Google Shape;920;p49">
            <a:extLst>
              <a:ext uri="{FF2B5EF4-FFF2-40B4-BE49-F238E27FC236}">
                <a16:creationId xmlns:a16="http://schemas.microsoft.com/office/drawing/2014/main" id="{42EF74B9-B279-FF26-2F8F-02ECC5F1E212}"/>
              </a:ext>
            </a:extLst>
          </p:cNvPr>
          <p:cNvSpPr txBox="1">
            <a:spLocks/>
          </p:cNvSpPr>
          <p:nvPr/>
        </p:nvSpPr>
        <p:spPr>
          <a:xfrm>
            <a:off x="3373495" y="3654203"/>
            <a:ext cx="2397000" cy="5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>
            <a:pPr marL="0" indent="0" algn="ctr">
              <a:buClr>
                <a:schemeClr val="bg2"/>
              </a:buClr>
              <a:buNone/>
            </a:pPr>
            <a:r>
              <a:rPr lang="en-US" dirty="0">
                <a:solidFill>
                  <a:srgbClr val="000000"/>
                </a:solidFill>
                <a:latin typeface="Cinzel Decorative" panose="020B0604020202020204" charset="0"/>
              </a:rPr>
              <a:t>Revenue by State &amp; Hotel</a:t>
            </a:r>
          </a:p>
        </p:txBody>
      </p:sp>
      <p:sp>
        <p:nvSpPr>
          <p:cNvPr id="7" name="Google Shape;920;p49">
            <a:extLst>
              <a:ext uri="{FF2B5EF4-FFF2-40B4-BE49-F238E27FC236}">
                <a16:creationId xmlns:a16="http://schemas.microsoft.com/office/drawing/2014/main" id="{F3110A95-6B9A-8664-9D84-5FAD13EE77BA}"/>
              </a:ext>
            </a:extLst>
          </p:cNvPr>
          <p:cNvSpPr txBox="1">
            <a:spLocks/>
          </p:cNvSpPr>
          <p:nvPr/>
        </p:nvSpPr>
        <p:spPr>
          <a:xfrm>
            <a:off x="6026990" y="3654203"/>
            <a:ext cx="2397000" cy="5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>
            <a:pPr marL="0" indent="0" algn="ctr">
              <a:buClr>
                <a:schemeClr val="bg2"/>
              </a:buClr>
              <a:buNone/>
            </a:pPr>
            <a:r>
              <a:rPr lang="en-US" dirty="0">
                <a:solidFill>
                  <a:srgbClr val="000000"/>
                </a:solidFill>
                <a:latin typeface="Cinzel Decorative" panose="020B0604020202020204" charset="0"/>
              </a:rPr>
              <a:t>Class Wise Revenue</a:t>
            </a:r>
          </a:p>
        </p:txBody>
      </p:sp>
      <p:sp>
        <p:nvSpPr>
          <p:cNvPr id="8" name="Google Shape;920;p49">
            <a:extLst>
              <a:ext uri="{FF2B5EF4-FFF2-40B4-BE49-F238E27FC236}">
                <a16:creationId xmlns:a16="http://schemas.microsoft.com/office/drawing/2014/main" id="{804B8110-2434-63B2-7C1F-78F3399028D3}"/>
              </a:ext>
            </a:extLst>
          </p:cNvPr>
          <p:cNvSpPr txBox="1">
            <a:spLocks/>
          </p:cNvSpPr>
          <p:nvPr/>
        </p:nvSpPr>
        <p:spPr>
          <a:xfrm>
            <a:off x="6026990" y="2841064"/>
            <a:ext cx="2397000" cy="5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>
            <a:pPr marL="0" indent="0" algn="ctr">
              <a:buClr>
                <a:schemeClr val="bg2"/>
              </a:buClr>
              <a:buNone/>
            </a:pPr>
            <a:r>
              <a:rPr lang="en-US" dirty="0">
                <a:solidFill>
                  <a:srgbClr val="000000"/>
                </a:solidFill>
                <a:latin typeface="Cinzel Decorative" panose="020B0604020202020204" charset="0"/>
              </a:rPr>
              <a:t>Trend Analysis</a:t>
            </a:r>
          </a:p>
        </p:txBody>
      </p:sp>
      <p:sp>
        <p:nvSpPr>
          <p:cNvPr id="10" name="Google Shape;920;p49">
            <a:extLst>
              <a:ext uri="{FF2B5EF4-FFF2-40B4-BE49-F238E27FC236}">
                <a16:creationId xmlns:a16="http://schemas.microsoft.com/office/drawing/2014/main" id="{00A8AF1B-5C5A-32A9-BA84-5BF673A5ED25}"/>
              </a:ext>
            </a:extLst>
          </p:cNvPr>
          <p:cNvSpPr txBox="1">
            <a:spLocks/>
          </p:cNvSpPr>
          <p:nvPr/>
        </p:nvSpPr>
        <p:spPr>
          <a:xfrm>
            <a:off x="4694355" y="4325694"/>
            <a:ext cx="2397000" cy="54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97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●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ans Light"/>
              <a:buChar char="○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Josefin Sans Light"/>
              <a:buChar char="■"/>
              <a:defRPr sz="1400" b="0" i="0" u="none" strike="noStrike" cap="none">
                <a:solidFill>
                  <a:schemeClr val="lt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>
            <a:pPr marL="0" indent="0" algn="ctr">
              <a:buClr>
                <a:schemeClr val="bg2"/>
              </a:buClr>
              <a:buNone/>
            </a:pPr>
            <a:r>
              <a:rPr lang="en-US" dirty="0">
                <a:solidFill>
                  <a:srgbClr val="000000"/>
                </a:solidFill>
                <a:latin typeface="Cinzel Decorative" panose="020B0604020202020204" charset="0"/>
              </a:rPr>
              <a:t>Weekly Trend – Key Metrics</a:t>
            </a:r>
            <a:endParaRPr lang="en-IN" dirty="0">
              <a:solidFill>
                <a:srgbClr val="000000"/>
              </a:solidFill>
              <a:latin typeface="Cinzel Decorative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3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F9FD2A-956C-6827-7971-51C88A649A62}"/>
              </a:ext>
            </a:extLst>
          </p:cNvPr>
          <p:cNvSpPr txBox="1"/>
          <p:nvPr/>
        </p:nvSpPr>
        <p:spPr>
          <a:xfrm>
            <a:off x="273289" y="531603"/>
            <a:ext cx="2938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inzel Decorative" panose="020B0604020202020204" charset="0"/>
              </a:rPr>
              <a:t>Dashboard Highlights</a:t>
            </a:r>
            <a:endParaRPr lang="en-IN" sz="1600" dirty="0">
              <a:solidFill>
                <a:schemeClr val="bg1">
                  <a:lumMod val="75000"/>
                </a:schemeClr>
              </a:solidFill>
              <a:latin typeface="Cinzel Decorativ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5C1B5-03EA-80C3-0438-55730B204DF0}"/>
              </a:ext>
            </a:extLst>
          </p:cNvPr>
          <p:cNvSpPr txBox="1"/>
          <p:nvPr/>
        </p:nvSpPr>
        <p:spPr>
          <a:xfrm>
            <a:off x="163286" y="955222"/>
            <a:ext cx="620777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Josefin Sans Light" pitchFamily="2" charset="0"/>
              </a:rPr>
              <a:t>This dashboard provides a comprehensive view and detailed analysis of hotel revenue performance and booking patterns, highlighting key hospitality business metrics across multiple cities, properties, room categories, and revenue classes.</a:t>
            </a:r>
          </a:p>
          <a:p>
            <a:endParaRPr lang="en-US" sz="1800" dirty="0">
              <a:solidFill>
                <a:schemeClr val="bg2"/>
              </a:solidFill>
              <a:latin typeface="Josefin Sans Light" pitchFamily="2" charset="0"/>
            </a:endParaRPr>
          </a:p>
          <a:p>
            <a:r>
              <a:rPr lang="en-US" sz="1800" dirty="0">
                <a:solidFill>
                  <a:schemeClr val="bg2"/>
                </a:solidFill>
                <a:latin typeface="Josefin Sans Light" pitchFamily="2" charset="0"/>
              </a:rPr>
              <a:t>Key highlights include:</a:t>
            </a:r>
          </a:p>
          <a:p>
            <a:endParaRPr lang="en-US" sz="1800" dirty="0">
              <a:solidFill>
                <a:schemeClr val="bg2"/>
              </a:solidFill>
              <a:latin typeface="Josefin Sans Light" pitchFamily="2" charset="0"/>
            </a:endParaRPr>
          </a:p>
          <a:p>
            <a:r>
              <a:rPr lang="en-US" sz="1800" dirty="0">
                <a:solidFill>
                  <a:schemeClr val="bg2"/>
                </a:solidFill>
                <a:latin typeface="Josefin Sans Light" pitchFamily="2" charset="0"/>
              </a:rPr>
              <a:t>Total Revenue: ₹2.01B  Revenue Realized: ₹1.71B</a:t>
            </a:r>
          </a:p>
          <a:p>
            <a:r>
              <a:rPr lang="en-US" sz="1800" dirty="0">
                <a:solidFill>
                  <a:schemeClr val="bg2"/>
                </a:solidFill>
                <a:latin typeface="Josefin Sans Light" pitchFamily="2" charset="0"/>
              </a:rPr>
              <a:t>Occupancy Rate: 57.87%  Cancellation Rate: 24.83%</a:t>
            </a:r>
          </a:p>
          <a:p>
            <a:r>
              <a:rPr lang="en-US" sz="1800" dirty="0">
                <a:solidFill>
                  <a:schemeClr val="bg2"/>
                </a:solidFill>
                <a:latin typeface="Josefin Sans Light" pitchFamily="2" charset="0"/>
              </a:rPr>
              <a:t>Total Bookings: 134,590  Utilized Capacity: 232,576</a:t>
            </a:r>
          </a:p>
          <a:p>
            <a:endParaRPr lang="en-US" sz="1800" dirty="0">
              <a:solidFill>
                <a:schemeClr val="bg2"/>
              </a:solidFill>
              <a:latin typeface="Josefin Sans Light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0441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35F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title"/>
          </p:nvPr>
        </p:nvSpPr>
        <p:spPr>
          <a:xfrm>
            <a:off x="1528265" y="0"/>
            <a:ext cx="4856207" cy="622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xcel dashboard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349E98-8DAA-D1DB-C181-3ECFCD36F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9" y="457660"/>
            <a:ext cx="6222380" cy="4627295"/>
          </a:xfrm>
          <a:prstGeom prst="rect">
            <a:avLst/>
          </a:prstGeom>
        </p:spPr>
      </p:pic>
      <p:sp>
        <p:nvSpPr>
          <p:cNvPr id="7" name="Google Shape;330;p33">
            <a:extLst>
              <a:ext uri="{FF2B5EF4-FFF2-40B4-BE49-F238E27FC236}">
                <a16:creationId xmlns:a16="http://schemas.microsoft.com/office/drawing/2014/main" id="{F3E507B7-8719-B3CD-D531-38607700EC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393366" y="374457"/>
            <a:ext cx="2750634" cy="2309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Insights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City-Wise Revenue Performance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Mumbai: ₹784.87M (Highest)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Followed by Bangalore, Hyderabad, and Delhi.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Top Performing Hotels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Shodwe Bay: ₹260.65M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Shodwe Seasons: ₹66.13M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Shodwe Exotica: ₹320.31M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Contribution from 6 hotels is visualized via a donut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chart.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53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6EDA9A-534C-5E10-2A7A-85965A1CE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649" y="30713"/>
            <a:ext cx="3852000" cy="496596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Tableau dashboard</a:t>
            </a:r>
            <a:endParaRPr lang="en-IN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610005-2E1C-96A7-CE9B-7A6AE4846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3" y="490654"/>
            <a:ext cx="6166175" cy="2430966"/>
          </a:xfrm>
          <a:prstGeom prst="rect">
            <a:avLst/>
          </a:prstGeom>
        </p:spPr>
      </p:pic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9EBAF1FA-FDD6-C7AE-3073-1959A5F3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52" y="2958790"/>
            <a:ext cx="6133171" cy="2096430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41726A0B-922F-0F5D-7CA7-7D8062F6A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3629" y="358299"/>
            <a:ext cx="2780371" cy="4280608"/>
          </a:xfrm>
        </p:spPr>
        <p:txBody>
          <a:bodyPr/>
          <a:lstStyle/>
          <a:p>
            <a:r>
              <a:rPr lang="en-US" sz="1600" b="1" dirty="0">
                <a:solidFill>
                  <a:schemeClr val="tx1"/>
                </a:solidFill>
                <a:latin typeface="Josefin Sans Light" pitchFamily="2" charset="0"/>
              </a:rPr>
              <a:t>Insights</a:t>
            </a:r>
          </a:p>
          <a:p>
            <a:r>
              <a:rPr lang="en-US" sz="1100" b="1" dirty="0">
                <a:solidFill>
                  <a:schemeClr val="tx1"/>
                </a:solidFill>
                <a:latin typeface="Josefin Sans Light" pitchFamily="2" charset="0"/>
              </a:rPr>
              <a:t>Top City: Mumbai leads with ₹784.87M revenue.</a:t>
            </a:r>
          </a:p>
          <a:p>
            <a:r>
              <a:rPr lang="en-US" sz="1100" b="1" dirty="0">
                <a:solidFill>
                  <a:schemeClr val="tx1"/>
                </a:solidFill>
                <a:latin typeface="Josefin Sans Light" pitchFamily="2" charset="0"/>
              </a:rPr>
              <a:t>Top Class: Elite rooms generate the highest revenue (₹658.59M).</a:t>
            </a:r>
          </a:p>
          <a:p>
            <a:r>
              <a:rPr lang="en-US" sz="1100" b="1" dirty="0">
                <a:solidFill>
                  <a:schemeClr val="tx1"/>
                </a:solidFill>
                <a:latin typeface="Josefin Sans Light" pitchFamily="2" charset="0"/>
              </a:rPr>
              <a:t>Booking Behavior: 82.46% of guests checked out successfully, with</a:t>
            </a:r>
          </a:p>
          <a:p>
            <a:r>
              <a:rPr lang="en-US" sz="1100" b="1" dirty="0">
                <a:solidFill>
                  <a:schemeClr val="tx1"/>
                </a:solidFill>
                <a:latin typeface="Josefin Sans Light" pitchFamily="2" charset="0"/>
              </a:rPr>
              <a:t>minimal no-shows.</a:t>
            </a:r>
          </a:p>
          <a:p>
            <a:r>
              <a:rPr lang="en-US" sz="1100" b="1" dirty="0">
                <a:solidFill>
                  <a:schemeClr val="tx1"/>
                </a:solidFill>
                <a:latin typeface="Josefin Sans Light" pitchFamily="2" charset="0"/>
              </a:rPr>
              <a:t>Revenue by Day Type: Weekdays dominate with ₹1.37B</a:t>
            </a:r>
          </a:p>
          <a:p>
            <a:r>
              <a:rPr lang="en-US" sz="1100" b="1" dirty="0">
                <a:solidFill>
                  <a:schemeClr val="tx1"/>
                </a:solidFill>
                <a:latin typeface="Josefin Sans Light" pitchFamily="2" charset="0"/>
              </a:rPr>
              <a:t>compared to ₹546.59M on weekends.</a:t>
            </a:r>
          </a:p>
          <a:p>
            <a:r>
              <a:rPr lang="en-US" sz="1100" b="1" dirty="0">
                <a:solidFill>
                  <a:schemeClr val="tx1"/>
                </a:solidFill>
                <a:latin typeface="Josefin Sans Light" pitchFamily="2" charset="0"/>
              </a:rPr>
              <a:t>Category Trends:</a:t>
            </a:r>
          </a:p>
          <a:p>
            <a:r>
              <a:rPr lang="en-US" sz="1100" b="1" dirty="0">
                <a:solidFill>
                  <a:schemeClr val="tx1"/>
                </a:solidFill>
                <a:latin typeface="Josefin Sans Light" pitchFamily="2" charset="0"/>
              </a:rPr>
              <a:t>Luxury Segment: Highest in Mumbai (₹484.81M)</a:t>
            </a:r>
          </a:p>
          <a:p>
            <a:r>
              <a:rPr lang="en-US" sz="1100" b="1" dirty="0">
                <a:solidFill>
                  <a:schemeClr val="tx1"/>
                </a:solidFill>
                <a:latin typeface="Josefin Sans Light" pitchFamily="2" charset="0"/>
              </a:rPr>
              <a:t>Business Segment: Strong in Mumbai (₹300.06M) and</a:t>
            </a:r>
          </a:p>
          <a:p>
            <a:r>
              <a:rPr lang="en-US" sz="1100" b="1" dirty="0">
                <a:solidFill>
                  <a:schemeClr val="tx1"/>
                </a:solidFill>
                <a:latin typeface="Josefin Sans Light" pitchFamily="2" charset="0"/>
              </a:rPr>
              <a:t>Bangalore (₹178.43M)</a:t>
            </a:r>
          </a:p>
          <a:p>
            <a:r>
              <a:rPr lang="en-US" sz="1100" b="1" dirty="0">
                <a:solidFill>
                  <a:schemeClr val="tx1"/>
                </a:solidFill>
                <a:latin typeface="Josefin Sans Light" pitchFamily="2" charset="0"/>
              </a:rPr>
              <a:t>Hotel Performance: Shodwe Exotica (₹320.31M) and Shodwe</a:t>
            </a:r>
          </a:p>
          <a:p>
            <a:r>
              <a:rPr lang="en-US" sz="1100" b="1" dirty="0">
                <a:solidFill>
                  <a:schemeClr val="tx1"/>
                </a:solidFill>
                <a:latin typeface="Josefin Sans Light" pitchFamily="2" charset="0"/>
              </a:rPr>
              <a:t>Palace (₹304.08M) lead revenue generation</a:t>
            </a:r>
          </a:p>
          <a:p>
            <a:r>
              <a:rPr lang="en-US" sz="1100" b="1" dirty="0">
                <a:solidFill>
                  <a:schemeClr val="tx1"/>
                </a:solidFill>
                <a:latin typeface="Josefin Sans Light" pitchFamily="2" charset="0"/>
              </a:rPr>
              <a:t>Weekly Trend: Stable weekly performance with peaks around</a:t>
            </a:r>
          </a:p>
          <a:p>
            <a:r>
              <a:rPr lang="en-US" sz="1100" b="1" dirty="0">
                <a:solidFill>
                  <a:schemeClr val="tx1"/>
                </a:solidFill>
                <a:latin typeface="Josefin Sans Light" pitchFamily="2" charset="0"/>
              </a:rPr>
              <a:t>Week 26–28.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567306"/>
      </p:ext>
    </p:extLst>
  </p:cSld>
  <p:clrMapOvr>
    <a:masterClrMapping/>
  </p:clrMapOvr>
</p:sld>
</file>

<file path=ppt/theme/theme1.xml><?xml version="1.0" encoding="utf-8"?>
<a:theme xmlns:a="http://schemas.openxmlformats.org/drawingml/2006/main" name="Luxury Hotel Company Profile by Slidesgo">
  <a:themeElements>
    <a:clrScheme name="Simple Light">
      <a:dk1>
        <a:srgbClr val="272727"/>
      </a:dk1>
      <a:lt1>
        <a:srgbClr val="DBD5B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BD5B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819</Words>
  <Application>Microsoft Office PowerPoint</Application>
  <PresentationFormat>On-screen Show (16:9)</PresentationFormat>
  <Paragraphs>127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Josefin Sans Light</vt:lpstr>
      <vt:lpstr>Bell MT</vt:lpstr>
      <vt:lpstr>Arial</vt:lpstr>
      <vt:lpstr>Cinzel Decorative</vt:lpstr>
      <vt:lpstr>Baskerville Old Face</vt:lpstr>
      <vt:lpstr>Luxury Hotel Company Profile by Slidesgo</vt:lpstr>
      <vt:lpstr>shodwe</vt:lpstr>
      <vt:lpstr>PowerPoint Presentation</vt:lpstr>
      <vt:lpstr>5) Vikrant banode   6) Santosh abithan   7) swagatika satpathy</vt:lpstr>
      <vt:lpstr>SHODWE analytics</vt:lpstr>
      <vt:lpstr>Overview</vt:lpstr>
      <vt:lpstr>Kpi’s</vt:lpstr>
      <vt:lpstr>PowerPoint Presentation</vt:lpstr>
      <vt:lpstr>Excel dashboard</vt:lpstr>
      <vt:lpstr>Tableau dashboard</vt:lpstr>
      <vt:lpstr>SQl Queries</vt:lpstr>
      <vt:lpstr>SQl Queries</vt:lpstr>
      <vt:lpstr>Power bi dashboard</vt:lpstr>
      <vt:lpstr>PowerPoint Presentation</vt:lpstr>
      <vt:lpstr>PowerPoint Presentation</vt:lpstr>
      <vt:lpstr>PowerPoint Presentation</vt:lpstr>
      <vt:lpstr>Our Location</vt:lpstr>
      <vt:lpstr>OUR  WEBSITE</vt:lpstr>
      <vt:lpstr>ABOUT HOTEL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Vidhya Jondhale</dc:creator>
  <cp:lastModifiedBy>Deepak Makala</cp:lastModifiedBy>
  <cp:revision>12</cp:revision>
  <dcterms:modified xsi:type="dcterms:W3CDTF">2025-10-15T08:23:42Z</dcterms:modified>
</cp:coreProperties>
</file>